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84" r:id="rId3"/>
  </p:sldMasterIdLst>
  <p:notesMasterIdLst>
    <p:notesMasterId r:id="rId40"/>
  </p:notesMasterIdLst>
  <p:sldIdLst>
    <p:sldId id="259" r:id="rId4"/>
    <p:sldId id="261" r:id="rId5"/>
    <p:sldId id="262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22" r:id="rId15"/>
    <p:sldId id="326" r:id="rId16"/>
    <p:sldId id="325" r:id="rId17"/>
    <p:sldId id="323" r:id="rId18"/>
    <p:sldId id="304" r:id="rId19"/>
    <p:sldId id="319" r:id="rId20"/>
    <p:sldId id="320" r:id="rId21"/>
    <p:sldId id="321" r:id="rId22"/>
    <p:sldId id="327" r:id="rId23"/>
    <p:sldId id="328" r:id="rId24"/>
    <p:sldId id="329" r:id="rId25"/>
    <p:sldId id="32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5" r:id="rId35"/>
    <p:sldId id="318" r:id="rId36"/>
    <p:sldId id="317" r:id="rId37"/>
    <p:sldId id="314" r:id="rId38"/>
    <p:sldId id="313" r:id="rId39"/>
  </p:sldIdLst>
  <p:sldSz cx="12192000" cy="6858000"/>
  <p:notesSz cx="7104063" cy="10234613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730" autoAdjust="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7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14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7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2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1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3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3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8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07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17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30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7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7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03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88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2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4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92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0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7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86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890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97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33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44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73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7" name="图片 26" descr="资源 2111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5" y="231775"/>
            <a:ext cx="800735" cy="822960"/>
          </a:xfrm>
          <a:prstGeom prst="rect">
            <a:avLst/>
          </a:prstGeom>
        </p:spPr>
      </p:pic>
      <p:sp>
        <p:nvSpPr>
          <p:cNvPr id="33" name="TextBox 31"/>
          <p:cNvSpPr txBox="1"/>
          <p:nvPr userDrawn="1"/>
        </p:nvSpPr>
        <p:spPr>
          <a:xfrm>
            <a:off x="1116330" y="443548"/>
            <a:ext cx="52085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请在母版更改您的标题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9A20-9F92-43EC-9B6B-0B9F9696CD5B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8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1.xml"/><Relationship Id="rId7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7.xml"/><Relationship Id="rId7" Type="http://schemas.openxmlformats.org/officeDocument/2006/relationships/image" Target="../media/image1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jpeg"/><Relationship Id="rId5" Type="http://schemas.openxmlformats.org/officeDocument/2006/relationships/image" Target="../media/image20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jpeg"/><Relationship Id="rId5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jpeg"/><Relationship Id="rId5" Type="http://schemas.openxmlformats.org/officeDocument/2006/relationships/image" Target="../media/image20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0.xml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3.xml"/><Relationship Id="rId7" Type="http://schemas.openxmlformats.org/officeDocument/2006/relationships/image" Target="../media/image1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6" Type="http://schemas.openxmlformats.org/officeDocument/2006/relationships/image" Target="../media/image75.jpe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308" y="4122828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77196" y="3291831"/>
            <a:ext cx="821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2000000000000000000" pitchFamily="2" charset="-122"/>
                <a:ea typeface="方正尚酷简体" panose="02000000000000000000" pitchFamily="2" charset="-122"/>
                <a:cs typeface="+mn-ea"/>
                <a:sym typeface="+mn-lt"/>
              </a:rPr>
              <a:t>日常记录及信息分享服务软件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尚酷简体" panose="02000000000000000000" pitchFamily="2" charset="-122"/>
              <a:ea typeface="方正尚酷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575425" y="4396504"/>
            <a:ext cx="592328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————</a:t>
            </a:r>
            <a:r>
              <a:rPr lang="zh-CN" alt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的类博客式分享交流软件设计与开发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4562475" y="5250448"/>
            <a:ext cx="215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CN" altLang="en-US" sz="1600" dirty="0">
                <a:cs typeface="+mn-ea"/>
                <a:sym typeface="+mn-lt"/>
              </a:rPr>
              <a:t>小组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G13</a:t>
            </a:r>
          </a:p>
        </p:txBody>
      </p:sp>
      <p:sp>
        <p:nvSpPr>
          <p:cNvPr id="8" name="TextBox 26"/>
          <p:cNvSpPr txBox="1"/>
          <p:nvPr/>
        </p:nvSpPr>
        <p:spPr>
          <a:xfrm>
            <a:off x="7166609" y="5250448"/>
            <a:ext cx="370853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</a:pPr>
            <a:r>
              <a:rPr lang="zh-CN" altLang="en-US" sz="1600" dirty="0">
                <a:cs typeface="+mn-ea"/>
                <a:sym typeface="+mn-lt"/>
              </a:rPr>
              <a:t>组员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cs typeface="+mn-ea"/>
                <a:sym typeface="+mn-lt"/>
              </a:rPr>
              <a:t>陈玲曦    刘书宇    童峻涛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总体设计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03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6" name="菱形 25">
            <a:extLst>
              <a:ext uri="{FF2B5EF4-FFF2-40B4-BE49-F238E27FC236}">
                <a16:creationId xmlns:a16="http://schemas.microsoft.com/office/drawing/2014/main" id="{11F78E16-EFD0-4321-AA0E-EC6ADC62816F}"/>
              </a:ext>
            </a:extLst>
          </p:cNvPr>
          <p:cNvSpPr/>
          <p:nvPr/>
        </p:nvSpPr>
        <p:spPr>
          <a:xfrm>
            <a:off x="6239846" y="4261945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4D4C8031-122D-427F-ACDD-6B6A6049006F}"/>
              </a:ext>
            </a:extLst>
          </p:cNvPr>
          <p:cNvSpPr/>
          <p:nvPr/>
        </p:nvSpPr>
        <p:spPr>
          <a:xfrm>
            <a:off x="9287652" y="4261945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D5E3ED-C5AC-47D9-BFF5-020454AF4C12}"/>
              </a:ext>
            </a:extLst>
          </p:cNvPr>
          <p:cNvSpPr txBox="1"/>
          <p:nvPr/>
        </p:nvSpPr>
        <p:spPr>
          <a:xfrm>
            <a:off x="6444562" y="421041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需求规定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0372EB-8142-4D8E-B94E-BBF4D1C78A17}"/>
              </a:ext>
            </a:extLst>
          </p:cNvPr>
          <p:cNvSpPr txBox="1"/>
          <p:nvPr/>
        </p:nvSpPr>
        <p:spPr>
          <a:xfrm>
            <a:off x="9492368" y="421041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基本设计概念和处理流程</a:t>
            </a:r>
          </a:p>
        </p:txBody>
      </p:sp>
      <p:sp>
        <p:nvSpPr>
          <p:cNvPr id="39" name="菱形 38">
            <a:extLst>
              <a:ext uri="{FF2B5EF4-FFF2-40B4-BE49-F238E27FC236}">
                <a16:creationId xmlns:a16="http://schemas.microsoft.com/office/drawing/2014/main" id="{E71230A9-7E9C-49BD-B8C7-0E09535CC315}"/>
              </a:ext>
            </a:extLst>
          </p:cNvPr>
          <p:cNvSpPr/>
          <p:nvPr/>
        </p:nvSpPr>
        <p:spPr>
          <a:xfrm>
            <a:off x="6239846" y="490859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D9C559-EB22-4F9B-9D45-DBC53B5D507B}"/>
              </a:ext>
            </a:extLst>
          </p:cNvPr>
          <p:cNvSpPr txBox="1"/>
          <p:nvPr/>
        </p:nvSpPr>
        <p:spPr>
          <a:xfrm>
            <a:off x="6444562" y="485706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功能需求与人工处理过程</a:t>
            </a:r>
          </a:p>
        </p:txBody>
      </p:sp>
    </p:spTree>
    <p:extLst>
      <p:ext uri="{BB962C8B-B14F-4D97-AF65-F5344CB8AC3E}">
        <p14:creationId xmlns:p14="http://schemas.microsoft.com/office/powerpoint/2010/main" val="3238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1661334" y="2975195"/>
            <a:ext cx="982448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749108" y="2849195"/>
            <a:ext cx="252000" cy="252000"/>
            <a:chOff x="2987749" y="4514735"/>
            <a:chExt cx="252000" cy="252000"/>
          </a:xfrm>
        </p:grpSpPr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170931" y="2849195"/>
            <a:ext cx="252000" cy="252000"/>
            <a:chOff x="2987749" y="4514735"/>
            <a:chExt cx="252000" cy="252000"/>
          </a:xfrm>
        </p:grpSpPr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04564" y="2849195"/>
            <a:ext cx="252000" cy="252000"/>
            <a:chOff x="2987749" y="4514735"/>
            <a:chExt cx="252000" cy="252000"/>
          </a:xfrm>
        </p:grpSpPr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15476" y="2849195"/>
            <a:ext cx="252000" cy="252000"/>
            <a:chOff x="2987749" y="4514735"/>
            <a:chExt cx="252000" cy="252000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460020" y="2849195"/>
            <a:ext cx="252000" cy="252000"/>
            <a:chOff x="2987749" y="4514735"/>
            <a:chExt cx="252000" cy="252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cxnSp>
        <p:nvCxnSpPr>
          <p:cNvPr id="56" name="直接连接符 55"/>
          <p:cNvCxnSpPr>
            <a:stCxn id="49" idx="0"/>
          </p:cNvCxnSpPr>
          <p:nvPr/>
        </p:nvCxnSpPr>
        <p:spPr>
          <a:xfrm flipV="1">
            <a:off x="4730564" y="2353186"/>
            <a:ext cx="0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2" idx="0"/>
          </p:cNvCxnSpPr>
          <p:nvPr/>
        </p:nvCxnSpPr>
        <p:spPr>
          <a:xfrm flipH="1" flipV="1">
            <a:off x="8441440" y="2353186"/>
            <a:ext cx="36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3" idx="4"/>
          </p:cNvCxnSpPr>
          <p:nvPr/>
        </p:nvCxnSpPr>
        <p:spPr>
          <a:xfrm>
            <a:off x="2875108" y="3101195"/>
            <a:ext cx="0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5" idx="4"/>
          </p:cNvCxnSpPr>
          <p:nvPr/>
        </p:nvCxnSpPr>
        <p:spPr>
          <a:xfrm>
            <a:off x="6586020" y="3101195"/>
            <a:ext cx="1733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6" idx="4"/>
          </p:cNvCxnSpPr>
          <p:nvPr/>
        </p:nvCxnSpPr>
        <p:spPr>
          <a:xfrm>
            <a:off x="10296931" y="3101195"/>
            <a:ext cx="1733" cy="4753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599672" y="3814245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功能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769801" y="4201991"/>
            <a:ext cx="27137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b="1" dirty="0"/>
              <a:t>已注册用户方：</a:t>
            </a:r>
            <a:endParaRPr lang="zh-CN" altLang="zh-CN" sz="1100" dirty="0"/>
          </a:p>
          <a:p>
            <a:r>
              <a:rPr lang="en-US" altLang="zh-CN" sz="1100" dirty="0"/>
              <a:t>  1.</a:t>
            </a:r>
            <a:r>
              <a:rPr lang="zh-CN" altLang="zh-CN" sz="1100" dirty="0"/>
              <a:t>用户登陆</a:t>
            </a:r>
          </a:p>
          <a:p>
            <a:r>
              <a:rPr lang="en-US" altLang="zh-CN" sz="1100" dirty="0"/>
              <a:t>  2.</a:t>
            </a:r>
            <a:r>
              <a:rPr lang="zh-CN" altLang="zh-CN" sz="1100" dirty="0"/>
              <a:t>用户忘记密码</a:t>
            </a:r>
          </a:p>
          <a:p>
            <a:r>
              <a:rPr lang="en-US" altLang="zh-CN" sz="1100" dirty="0"/>
              <a:t>  3.</a:t>
            </a:r>
            <a:r>
              <a:rPr lang="zh-CN" altLang="zh-CN" sz="1100" dirty="0"/>
              <a:t>用户注销账户</a:t>
            </a:r>
          </a:p>
          <a:p>
            <a:r>
              <a:rPr lang="en-US" altLang="zh-CN" sz="1100" dirty="0"/>
              <a:t>  4.</a:t>
            </a:r>
            <a:r>
              <a:rPr lang="zh-CN" altLang="zh-CN" sz="1100" dirty="0"/>
              <a:t>用户退出登录</a:t>
            </a:r>
          </a:p>
          <a:p>
            <a:r>
              <a:rPr lang="en-US" altLang="zh-CN" sz="1100" dirty="0"/>
              <a:t>  5.</a:t>
            </a:r>
            <a:r>
              <a:rPr lang="zh-CN" altLang="zh-CN" sz="1100" dirty="0"/>
              <a:t>用户固定词条搜索</a:t>
            </a:r>
          </a:p>
          <a:p>
            <a:r>
              <a:rPr lang="en-US" altLang="zh-CN" sz="1100" dirty="0"/>
              <a:t>  6.</a:t>
            </a:r>
            <a:r>
              <a:rPr lang="zh-CN" altLang="zh-CN" sz="1100" dirty="0"/>
              <a:t>用户查看历史记录</a:t>
            </a:r>
          </a:p>
          <a:p>
            <a:r>
              <a:rPr lang="zh-CN" altLang="zh-CN" sz="1100" b="1" dirty="0"/>
              <a:t>管理员方：</a:t>
            </a:r>
            <a:endParaRPr lang="zh-CN" altLang="zh-CN" sz="1100" dirty="0"/>
          </a:p>
          <a:p>
            <a:r>
              <a:rPr lang="en-US" altLang="zh-CN" sz="1100" dirty="0"/>
              <a:t>  1.</a:t>
            </a:r>
            <a:r>
              <a:rPr lang="zh-CN" altLang="zh-CN" sz="1100" dirty="0"/>
              <a:t>管理员登录</a:t>
            </a:r>
          </a:p>
          <a:p>
            <a:r>
              <a:rPr lang="en-US" altLang="zh-CN" sz="1100" dirty="0"/>
              <a:t>  2.</a:t>
            </a:r>
            <a:r>
              <a:rPr lang="zh-CN" altLang="zh-CN" sz="1100" dirty="0"/>
              <a:t>管理员管理用户</a:t>
            </a:r>
          </a:p>
          <a:p>
            <a:r>
              <a:rPr lang="en-US" altLang="zh-CN" sz="1100" dirty="0"/>
              <a:t>  3.</a:t>
            </a:r>
            <a:r>
              <a:rPr lang="zh-CN" altLang="zh-CN" sz="1100" dirty="0"/>
              <a:t>管理员浏览信息</a:t>
            </a:r>
          </a:p>
          <a:p>
            <a:r>
              <a:rPr lang="en-US" altLang="zh-CN" sz="1100" dirty="0"/>
              <a:t>  4.</a:t>
            </a:r>
            <a:r>
              <a:rPr lang="zh-CN" altLang="zh-CN" sz="1100" dirty="0"/>
              <a:t>管理员退出登录</a:t>
            </a:r>
            <a:r>
              <a:rPr lang="en-US" altLang="zh-CN" sz="1100" dirty="0"/>
              <a:t> </a:t>
            </a:r>
            <a:endParaRPr lang="zh-CN" altLang="zh-CN" sz="1100" dirty="0"/>
          </a:p>
        </p:txBody>
      </p:sp>
      <p:sp>
        <p:nvSpPr>
          <p:cNvPr id="68" name="矩形 67"/>
          <p:cNvSpPr/>
          <p:nvPr/>
        </p:nvSpPr>
        <p:spPr>
          <a:xfrm>
            <a:off x="2155108" y="3769609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310584" y="3869367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数据来源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5504259" y="4367791"/>
            <a:ext cx="2713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用户手动输入的用户数据</a:t>
            </a:r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已保存在云端数据库的用户数据</a:t>
            </a:r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搜索引擎中搜索关键字所得到的数据</a:t>
            </a:r>
          </a:p>
        </p:txBody>
      </p:sp>
      <p:sp>
        <p:nvSpPr>
          <p:cNvPr id="72" name="矩形 71"/>
          <p:cNvSpPr/>
          <p:nvPr/>
        </p:nvSpPr>
        <p:spPr>
          <a:xfrm>
            <a:off x="5866020" y="3773347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9030925" y="3875581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输出要求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066040" y="4365096"/>
            <a:ext cx="2713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提供的话题中不能包含错别字</a:t>
            </a:r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提供的话题中不能包含敏感词汇</a:t>
            </a:r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提供的话题要符合正常的语法逻辑</a:t>
            </a:r>
          </a:p>
        </p:txBody>
      </p:sp>
      <p:sp>
        <p:nvSpPr>
          <p:cNvPr id="76" name="矩形 75"/>
          <p:cNvSpPr/>
          <p:nvPr/>
        </p:nvSpPr>
        <p:spPr>
          <a:xfrm>
            <a:off x="9586361" y="3763698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3545128" y="881913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性能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463673" y="1351501"/>
            <a:ext cx="2713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dirty="0"/>
              <a:t>日记记录以及信息分享</a:t>
            </a:r>
            <a:r>
              <a:rPr lang="en-US" altLang="zh-CN" sz="1100" dirty="0"/>
              <a:t>App</a:t>
            </a:r>
            <a:r>
              <a:rPr lang="zh-CN" altLang="zh-CN" sz="1100" dirty="0"/>
              <a:t>应用程序在日常处理中的响应速度为秒级，达到实时要求，以及时反馈信息。在进行统计分析时，根据所需数据量的不同而从秒级到分钟级，原则是保证操作人员不会因为速度问题而影响工作效率。</a:t>
            </a:r>
          </a:p>
        </p:txBody>
      </p:sp>
      <p:sp>
        <p:nvSpPr>
          <p:cNvPr id="80" name="矩形 79"/>
          <p:cNvSpPr/>
          <p:nvPr/>
        </p:nvSpPr>
        <p:spPr>
          <a:xfrm>
            <a:off x="4100564" y="1227428"/>
            <a:ext cx="14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7256040" y="881913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输入要求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7210585" y="1351501"/>
            <a:ext cx="2713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用户登录账号时，账号需详实准确</a:t>
            </a:r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用户登录账号时，密码需与账号相匹配</a:t>
            </a:r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用户进行词条搜索时，词条不能超出限定字数范围</a:t>
            </a:r>
          </a:p>
          <a:p>
            <a:r>
              <a:rPr lang="en-US" altLang="zh-CN" sz="1100" dirty="0"/>
              <a:t>4.</a:t>
            </a:r>
            <a:r>
              <a:rPr lang="zh-CN" altLang="zh-CN" sz="1100" dirty="0"/>
              <a:t>用户进行词条搜索时，词条中不能包含敏感词汇</a:t>
            </a:r>
          </a:p>
        </p:txBody>
      </p:sp>
      <p:sp>
        <p:nvSpPr>
          <p:cNvPr id="83" name="矩形 82"/>
          <p:cNvSpPr/>
          <p:nvPr/>
        </p:nvSpPr>
        <p:spPr>
          <a:xfrm>
            <a:off x="7811476" y="1227428"/>
            <a:ext cx="14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îṡ1îďe">
            <a:extLst>
              <a:ext uri="{FF2B5EF4-FFF2-40B4-BE49-F238E27FC236}">
                <a16:creationId xmlns:a16="http://schemas.microsoft.com/office/drawing/2014/main" id="{F13C8046-5F2E-4098-A6FC-72001334693E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需求规定</a:t>
            </a:r>
            <a:endParaRPr lang="en-US" altLang="zh-CN" b="1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1B98225D-99FF-454F-85EF-7DA33FB5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64" name="图片 63" descr="资源 1111">
            <a:extLst>
              <a:ext uri="{FF2B5EF4-FFF2-40B4-BE49-F238E27FC236}">
                <a16:creationId xmlns:a16="http://schemas.microsoft.com/office/drawing/2014/main" id="{165038D8-1797-403C-ABBF-3A4D65508B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672" y="1619383"/>
            <a:ext cx="1241425" cy="777875"/>
          </a:xfrm>
          <a:prstGeom prst="rect">
            <a:avLst/>
          </a:prstGeom>
        </p:spPr>
      </p:pic>
      <p:pic>
        <p:nvPicPr>
          <p:cNvPr id="65" name="图片 64" descr="资源 1611">
            <a:extLst>
              <a:ext uri="{FF2B5EF4-FFF2-40B4-BE49-F238E27FC236}">
                <a16:creationId xmlns:a16="http://schemas.microsoft.com/office/drawing/2014/main" id="{2F536CA4-989C-42AF-B696-FE3C01CC95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262" y="5263820"/>
            <a:ext cx="17716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4337" name="图片 1">
            <a:extLst>
              <a:ext uri="{FF2B5EF4-FFF2-40B4-BE49-F238E27FC236}">
                <a16:creationId xmlns:a16="http://schemas.microsoft.com/office/drawing/2014/main" id="{E5D561F5-065E-46B1-8FF7-AB838BCF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690688"/>
            <a:ext cx="52768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887C4E-0350-4520-A7A9-9332E11A9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06" y="2078226"/>
            <a:ext cx="4922992" cy="22413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9DB63-4005-45E6-89AD-8CE0E7F79F4E}"/>
              </a:ext>
            </a:extLst>
          </p:cNvPr>
          <p:cNvSpPr txBox="1"/>
          <p:nvPr/>
        </p:nvSpPr>
        <p:spPr>
          <a:xfrm>
            <a:off x="2611611" y="451504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系统层次图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4DBDE-1673-420F-87B9-D2CB8A1990F5}"/>
              </a:ext>
            </a:extLst>
          </p:cNvPr>
          <p:cNvSpPr txBox="1"/>
          <p:nvPr/>
        </p:nvSpPr>
        <p:spPr>
          <a:xfrm>
            <a:off x="8278986" y="451504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总体</a:t>
            </a:r>
            <a:r>
              <a:rPr lang="en-US" altLang="zh-CN" sz="1200" dirty="0"/>
              <a:t>IPO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2817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9DB63-4005-45E6-89AD-8CE0E7F79F4E}"/>
              </a:ext>
            </a:extLst>
          </p:cNvPr>
          <p:cNvSpPr txBox="1"/>
          <p:nvPr/>
        </p:nvSpPr>
        <p:spPr>
          <a:xfrm>
            <a:off x="2522854" y="5934075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用户业务流程图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4DBDE-1673-420F-87B9-D2CB8A1990F5}"/>
              </a:ext>
            </a:extLst>
          </p:cNvPr>
          <p:cNvSpPr txBox="1"/>
          <p:nvPr/>
        </p:nvSpPr>
        <p:spPr>
          <a:xfrm>
            <a:off x="8640936" y="593407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管理员业务流程图</a:t>
            </a:r>
            <a:endParaRPr lang="en-US" altLang="zh-CN" sz="1200" dirty="0"/>
          </a:p>
        </p:txBody>
      </p:sp>
      <p:pic>
        <p:nvPicPr>
          <p:cNvPr id="18435" name="图片 1">
            <a:extLst>
              <a:ext uri="{FF2B5EF4-FFF2-40B4-BE49-F238E27FC236}">
                <a16:creationId xmlns:a16="http://schemas.microsoft.com/office/drawing/2014/main" id="{BE688F4A-BE3D-49D7-9E75-6882D89D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2" y="1308297"/>
            <a:ext cx="6598146" cy="462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">
            <a:extLst>
              <a:ext uri="{FF2B5EF4-FFF2-40B4-BE49-F238E27FC236}">
                <a16:creationId xmlns:a16="http://schemas.microsoft.com/office/drawing/2014/main" id="{F05EC1C3-B040-49B4-9A76-26C2115A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33" y="1246664"/>
            <a:ext cx="4267200" cy="468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9DB63-4005-45E6-89AD-8CE0E7F79F4E}"/>
              </a:ext>
            </a:extLst>
          </p:cNvPr>
          <p:cNvSpPr txBox="1"/>
          <p:nvPr/>
        </p:nvSpPr>
        <p:spPr>
          <a:xfrm>
            <a:off x="1986406" y="6003552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用户数据流程图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4DBDE-1673-420F-87B9-D2CB8A1990F5}"/>
              </a:ext>
            </a:extLst>
          </p:cNvPr>
          <p:cNvSpPr txBox="1"/>
          <p:nvPr/>
        </p:nvSpPr>
        <p:spPr>
          <a:xfrm>
            <a:off x="7728252" y="6003551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管理员数据流程图</a:t>
            </a:r>
            <a:endParaRPr lang="en-US" altLang="zh-CN" sz="1200" dirty="0"/>
          </a:p>
        </p:txBody>
      </p:sp>
      <p:pic>
        <p:nvPicPr>
          <p:cNvPr id="19458" name="图片 1">
            <a:extLst>
              <a:ext uri="{FF2B5EF4-FFF2-40B4-BE49-F238E27FC236}">
                <a16:creationId xmlns:a16="http://schemas.microsoft.com/office/drawing/2014/main" id="{4F1025E4-3A24-4626-B22E-5876288C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075215"/>
            <a:ext cx="5519737" cy="492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">
            <a:extLst>
              <a:ext uri="{FF2B5EF4-FFF2-40B4-BE49-F238E27FC236}">
                <a16:creationId xmlns:a16="http://schemas.microsoft.com/office/drawing/2014/main" id="{CEC51DF4-B49A-4EED-A209-D15E6E1A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74" y="919407"/>
            <a:ext cx="5519738" cy="50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5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096000" y="1655533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EF410C72-ACA2-48FD-828F-D07AC0CE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36" y="2422772"/>
            <a:ext cx="4703571" cy="261003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213220" y="1855350"/>
            <a:ext cx="976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功能需求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538380" y="185534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人工处理过程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34716C3-E541-4FDE-B5DB-C29615B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10" y="2422772"/>
            <a:ext cx="4160881" cy="2217612"/>
          </a:xfrm>
          <a:prstGeom prst="rect">
            <a:avLst/>
          </a:prstGeom>
        </p:spPr>
      </p:pic>
      <p:sp>
        <p:nvSpPr>
          <p:cNvPr id="10" name="îṡ1îďe">
            <a:extLst>
              <a:ext uri="{FF2B5EF4-FFF2-40B4-BE49-F238E27FC236}">
                <a16:creationId xmlns:a16="http://schemas.microsoft.com/office/drawing/2014/main" id="{38E863AE-AD3E-4B6C-AED6-2897813DF2F4}"/>
              </a:ext>
            </a:extLst>
          </p:cNvPr>
          <p:cNvSpPr txBox="1"/>
          <p:nvPr/>
        </p:nvSpPr>
        <p:spPr bwMode="auto">
          <a:xfrm>
            <a:off x="1235708" y="499441"/>
            <a:ext cx="27838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功能需求与人工处理过程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B92463-3F57-42B0-94A4-D17734A98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E28FD4-59D9-4530-9A78-BE777D33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082" y="343632"/>
            <a:ext cx="1979362" cy="20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详细设计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04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17" name="菱形 16">
            <a:extLst>
              <a:ext uri="{FF2B5EF4-FFF2-40B4-BE49-F238E27FC236}">
                <a16:creationId xmlns:a16="http://schemas.microsoft.com/office/drawing/2014/main" id="{90F7AEA3-2058-4CF4-AA73-EDD2ACD952A8}"/>
              </a:ext>
            </a:extLst>
          </p:cNvPr>
          <p:cNvSpPr/>
          <p:nvPr/>
        </p:nvSpPr>
        <p:spPr>
          <a:xfrm>
            <a:off x="6249371" y="4283431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C9802CBF-339D-4152-8FA2-022117026FC6}"/>
              </a:ext>
            </a:extLst>
          </p:cNvPr>
          <p:cNvSpPr/>
          <p:nvPr/>
        </p:nvSpPr>
        <p:spPr>
          <a:xfrm>
            <a:off x="9297177" y="4283431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956B07-BDB8-487E-906B-914018B45792}"/>
              </a:ext>
            </a:extLst>
          </p:cNvPr>
          <p:cNvSpPr txBox="1"/>
          <p:nvPr/>
        </p:nvSpPr>
        <p:spPr>
          <a:xfrm>
            <a:off x="6454087" y="4231900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界面设计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0F9160-2F16-4175-BA21-C91BB57F8FEB}"/>
              </a:ext>
            </a:extLst>
          </p:cNvPr>
          <p:cNvSpPr txBox="1"/>
          <p:nvPr/>
        </p:nvSpPr>
        <p:spPr>
          <a:xfrm>
            <a:off x="9501893" y="4231900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数据库设计</a:t>
            </a: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CB95F2CE-DD41-4ED4-8C2E-1A610883996E}"/>
              </a:ext>
            </a:extLst>
          </p:cNvPr>
          <p:cNvSpPr/>
          <p:nvPr/>
        </p:nvSpPr>
        <p:spPr>
          <a:xfrm>
            <a:off x="6249371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D5982B-0064-4AE7-8610-BFF28BA809AF}"/>
              </a:ext>
            </a:extLst>
          </p:cNvPr>
          <p:cNvSpPr txBox="1"/>
          <p:nvPr/>
        </p:nvSpPr>
        <p:spPr>
          <a:xfrm>
            <a:off x="6454087" y="4842112"/>
            <a:ext cx="196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关键算法设计</a:t>
            </a:r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DD3D0B7D-2F93-47B2-8D37-0A8503858CCE}"/>
              </a:ext>
            </a:extLst>
          </p:cNvPr>
          <p:cNvSpPr/>
          <p:nvPr/>
        </p:nvSpPr>
        <p:spPr>
          <a:xfrm>
            <a:off x="9297177" y="4849587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339BA3A-EC13-4A3B-BF89-3158F5B5C5F1}"/>
              </a:ext>
            </a:extLst>
          </p:cNvPr>
          <p:cNvSpPr txBox="1"/>
          <p:nvPr/>
        </p:nvSpPr>
        <p:spPr>
          <a:xfrm>
            <a:off x="9501893" y="4798056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相关文件审查</a:t>
            </a:r>
          </a:p>
        </p:txBody>
      </p:sp>
    </p:spTree>
    <p:extLst>
      <p:ext uri="{BB962C8B-B14F-4D97-AF65-F5344CB8AC3E}">
        <p14:creationId xmlns:p14="http://schemas.microsoft.com/office/powerpoint/2010/main" val="21163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界面设计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3B9080-5D20-486F-9D1D-DB31E31DE6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09" y="1075215"/>
            <a:ext cx="1861647" cy="36491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2AA078-ACD3-4F39-BF40-9F4CD48A2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9" y="1228724"/>
            <a:ext cx="1861647" cy="3495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144DF5-477B-4E15-92FD-25025F1A72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30" y="1075215"/>
            <a:ext cx="1861648" cy="36491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F1B17B-4002-4013-8BCD-5E03593653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53" y="1075216"/>
            <a:ext cx="1861648" cy="3649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6B8EFE-16DB-4D15-83B2-4D2F111F5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44" y="1075216"/>
            <a:ext cx="1861648" cy="36491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40D95D-0A3A-4B47-BCA6-075427FECCF7}"/>
              </a:ext>
            </a:extLst>
          </p:cNvPr>
          <p:cNvSpPr txBox="1"/>
          <p:nvPr/>
        </p:nvSpPr>
        <p:spPr>
          <a:xfrm>
            <a:off x="851532" y="484933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用户登录界面</a:t>
            </a:r>
            <a:endParaRPr lang="en-US" altLang="zh-CN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77097D-1BB9-4959-9B49-F738BAE4EFA8}"/>
              </a:ext>
            </a:extLst>
          </p:cNvPr>
          <p:cNvSpPr txBox="1"/>
          <p:nvPr/>
        </p:nvSpPr>
        <p:spPr>
          <a:xfrm>
            <a:off x="3206993" y="484933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用户主界面</a:t>
            </a:r>
            <a:endParaRPr lang="en-US" altLang="zh-CN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8C14F9-69F0-403F-9113-3A0FF88021DB}"/>
              </a:ext>
            </a:extLst>
          </p:cNvPr>
          <p:cNvSpPr txBox="1"/>
          <p:nvPr/>
        </p:nvSpPr>
        <p:spPr>
          <a:xfrm>
            <a:off x="5623384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用户消息界面</a:t>
            </a:r>
            <a:endParaRPr lang="en-US" altLang="zh-CN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8E6604-7D81-4F34-B8A6-4D6235D6A1D6}"/>
              </a:ext>
            </a:extLst>
          </p:cNvPr>
          <p:cNvSpPr txBox="1"/>
          <p:nvPr/>
        </p:nvSpPr>
        <p:spPr>
          <a:xfrm>
            <a:off x="7978845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用户个人主页</a:t>
            </a:r>
            <a:endParaRPr lang="en-US" altLang="zh-CN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C8B5E4-43FE-4096-8602-1DEB832820B1}"/>
              </a:ext>
            </a:extLst>
          </p:cNvPr>
          <p:cNvSpPr txBox="1"/>
          <p:nvPr/>
        </p:nvSpPr>
        <p:spPr>
          <a:xfrm>
            <a:off x="10159944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管理员主页面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37634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数据库设计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2290" name="图片 2" descr="1606312597(1)">
            <a:extLst>
              <a:ext uri="{FF2B5EF4-FFF2-40B4-BE49-F238E27FC236}">
                <a16:creationId xmlns:a16="http://schemas.microsoft.com/office/drawing/2014/main" id="{4BE1231D-F881-486C-BE5E-BA10C9F2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r="4819"/>
          <a:stretch>
            <a:fillRect/>
          </a:stretch>
        </p:blipFill>
        <p:spPr bwMode="auto">
          <a:xfrm>
            <a:off x="765921" y="1758950"/>
            <a:ext cx="524827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767730-D609-4A69-BDE9-585F8D7126AF}"/>
              </a:ext>
            </a:extLst>
          </p:cNvPr>
          <p:cNvSpPr txBox="1"/>
          <p:nvPr/>
        </p:nvSpPr>
        <p:spPr>
          <a:xfrm>
            <a:off x="2478261" y="508654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E-R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pic>
        <p:nvPicPr>
          <p:cNvPr id="12291" name="图片 4">
            <a:extLst>
              <a:ext uri="{FF2B5EF4-FFF2-40B4-BE49-F238E27FC236}">
                <a16:creationId xmlns:a16="http://schemas.microsoft.com/office/drawing/2014/main" id="{E6E71311-A15C-4E2A-A4F7-C2F63C80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128"/>
          <a:stretch>
            <a:fillRect/>
          </a:stretch>
        </p:blipFill>
        <p:spPr bwMode="auto">
          <a:xfrm>
            <a:off x="6449171" y="1782762"/>
            <a:ext cx="5426075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D8040F-6573-44F5-B822-8729E50416FB}"/>
              </a:ext>
            </a:extLst>
          </p:cNvPr>
          <p:cNvSpPr txBox="1"/>
          <p:nvPr/>
        </p:nvSpPr>
        <p:spPr>
          <a:xfrm>
            <a:off x="8250411" y="508654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CDM</a:t>
            </a:r>
            <a:r>
              <a:rPr lang="zh-CN" altLang="en-US" sz="1200" dirty="0"/>
              <a:t>概念模型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96143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C42DC4-77D0-4E6E-A0AE-6AA38411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79" y="1075215"/>
            <a:ext cx="3192146" cy="4505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347713-2A4D-4E75-A2F8-85CEB65B54AB}"/>
              </a:ext>
            </a:extLst>
          </p:cNvPr>
          <p:cNvSpPr txBox="1"/>
          <p:nvPr/>
        </p:nvSpPr>
        <p:spPr>
          <a:xfrm>
            <a:off x="2002853" y="5628896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用户模块部分伪码描述</a:t>
            </a:r>
            <a:endParaRPr lang="en-US" altLang="zh-CN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8E68A9-B844-41BD-98CD-1ABB6AABF592}"/>
              </a:ext>
            </a:extLst>
          </p:cNvPr>
          <p:cNvSpPr txBox="1"/>
          <p:nvPr/>
        </p:nvSpPr>
        <p:spPr>
          <a:xfrm>
            <a:off x="7096125" y="5608736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管理员模块部分伪码描述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03E29-9C4D-483A-8B73-4E5CD5DC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46" y="1075215"/>
            <a:ext cx="2799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5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25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93" y="1020489"/>
            <a:ext cx="2460625" cy="3203575"/>
          </a:xfrm>
          <a:prstGeom prst="rect">
            <a:avLst/>
          </a:prstGeom>
        </p:spPr>
      </p:pic>
      <p:pic>
        <p:nvPicPr>
          <p:cNvPr id="2" name="图片 1" descr="资源 32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988" y="3433529"/>
            <a:ext cx="1089025" cy="8509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134604" y="2098634"/>
            <a:ext cx="2754153" cy="546885"/>
            <a:chOff x="4735218" y="1517134"/>
            <a:chExt cx="2754153" cy="546885"/>
          </a:xfrm>
        </p:grpSpPr>
        <p:sp>
          <p:nvSpPr>
            <p:cNvPr id="14" name="矩形 13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01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128493" y="2873671"/>
            <a:ext cx="2767104" cy="546885"/>
            <a:chOff x="4735218" y="1517134"/>
            <a:chExt cx="2767104" cy="546885"/>
          </a:xfrm>
        </p:grpSpPr>
        <p:sp>
          <p:nvSpPr>
            <p:cNvPr id="4" name="矩形 3"/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02 </a:t>
              </a:r>
              <a:r>
                <a:rPr lang="zh-CN" altLang="en-US" sz="2400" dirty="0">
                  <a:cs typeface="+mn-ea"/>
                  <a:sym typeface="+mn-lt"/>
                </a:rPr>
                <a:t>系统级设计决策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128493" y="3648708"/>
            <a:ext cx="2754153" cy="546885"/>
            <a:chOff x="4735218" y="1517134"/>
            <a:chExt cx="2754153" cy="546885"/>
          </a:xfrm>
        </p:grpSpPr>
        <p:sp>
          <p:nvSpPr>
            <p:cNvPr id="6" name="矩形 5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03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总体设计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118336" y="4372863"/>
            <a:ext cx="2754153" cy="546885"/>
            <a:chOff x="4735218" y="1517134"/>
            <a:chExt cx="2754153" cy="546885"/>
          </a:xfrm>
        </p:grpSpPr>
        <p:sp>
          <p:nvSpPr>
            <p:cNvPr id="23" name="矩形 22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04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详细设计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698365" y="264618"/>
            <a:ext cx="2795270" cy="1241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/>
                </a:solidFill>
                <a:cs typeface="+mn-ea"/>
                <a:sym typeface="+mn-lt"/>
              </a:rPr>
              <a:t>目录</a:t>
            </a:r>
          </a:p>
          <a:p>
            <a:pPr algn="ctr"/>
            <a:r>
              <a:rPr lang="en-US" altLang="zh-CN" sz="3735" b="1" dirty="0">
                <a:solidFill>
                  <a:schemeClr val="tx1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B459F2-2C0D-49B9-AA76-BB400F22CE67}"/>
              </a:ext>
            </a:extLst>
          </p:cNvPr>
          <p:cNvGrpSpPr/>
          <p:nvPr/>
        </p:nvGrpSpPr>
        <p:grpSpPr>
          <a:xfrm>
            <a:off x="6634448" y="2101577"/>
            <a:ext cx="2754153" cy="546885"/>
            <a:chOff x="4735218" y="1517134"/>
            <a:chExt cx="2754153" cy="5468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2C8F9-122A-468A-AFE3-1857AD69309B}"/>
                </a:ext>
              </a:extLst>
            </p:cNvPr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05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运行设计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5327FA1-8191-4EEE-B74D-4E383AB91969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D22A89-CB63-4AC0-BE52-441928782EA7}"/>
              </a:ext>
            </a:extLst>
          </p:cNvPr>
          <p:cNvGrpSpPr/>
          <p:nvPr/>
        </p:nvGrpSpPr>
        <p:grpSpPr>
          <a:xfrm>
            <a:off x="6628337" y="2876614"/>
            <a:ext cx="4076757" cy="546885"/>
            <a:chOff x="4735218" y="1517134"/>
            <a:chExt cx="4076757" cy="5468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AD3B4B-F2F8-4C08-8C03-84E6BC7831E5}"/>
                </a:ext>
              </a:extLst>
            </p:cNvPr>
            <p:cNvSpPr/>
            <p:nvPr/>
          </p:nvSpPr>
          <p:spPr>
            <a:xfrm>
              <a:off x="4735218" y="1517134"/>
              <a:ext cx="40767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06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 系统出错处理和维护设计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17FF9B8-9CE2-4171-8871-53BA6307CE73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CF80EE-F1E8-4ABB-99A1-B0B644A4E156}"/>
              </a:ext>
            </a:extLst>
          </p:cNvPr>
          <p:cNvGrpSpPr/>
          <p:nvPr/>
        </p:nvGrpSpPr>
        <p:grpSpPr>
          <a:xfrm>
            <a:off x="6628337" y="3651651"/>
            <a:ext cx="3382657" cy="546885"/>
            <a:chOff x="4735218" y="1517134"/>
            <a:chExt cx="3382657" cy="54688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2543FCB-8FBD-4958-895B-FD4160E3794B}"/>
                </a:ext>
              </a:extLst>
            </p:cNvPr>
            <p:cNvSpPr/>
            <p:nvPr/>
          </p:nvSpPr>
          <p:spPr>
            <a:xfrm>
              <a:off x="4735218" y="1517134"/>
              <a:ext cx="33826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07 </a:t>
              </a:r>
              <a:r>
                <a:rPr lang="zh-CN" altLang="en-US" sz="2400" dirty="0">
                  <a:cs typeface="+mn-ea"/>
                  <a:sym typeface="+mn-lt"/>
                </a:rPr>
                <a:t>文件更新与绩效评价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C993D78-11DA-49F5-AAD9-1F84B23F5AC5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26C23D-B830-48C3-AD42-95E8F65FDC9A}"/>
              </a:ext>
            </a:extLst>
          </p:cNvPr>
          <p:cNvGrpSpPr/>
          <p:nvPr/>
        </p:nvGrpSpPr>
        <p:grpSpPr>
          <a:xfrm>
            <a:off x="6618180" y="4375806"/>
            <a:ext cx="2767104" cy="546885"/>
            <a:chOff x="4735218" y="1517134"/>
            <a:chExt cx="2767104" cy="54688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258F10E-D9F4-44E9-9EA8-64255148FC6C}"/>
                </a:ext>
              </a:extLst>
            </p:cNvPr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08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参考文献与资料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BC7FCE-F487-4657-B2F1-818CE1F0B571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资源 2711">
            <a:extLst>
              <a:ext uri="{FF2B5EF4-FFF2-40B4-BE49-F238E27FC236}">
                <a16:creationId xmlns:a16="http://schemas.microsoft.com/office/drawing/2014/main" id="{3C42A3F9-D5BE-481E-907B-FB4E221951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780" y="4263455"/>
            <a:ext cx="118745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2E9B12-978D-4DD6-9BB7-ACE138DF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16" y="103288"/>
            <a:ext cx="4407719" cy="61884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F193C-1C95-441A-B841-140B13644F65}"/>
              </a:ext>
            </a:extLst>
          </p:cNvPr>
          <p:cNvSpPr txBox="1"/>
          <p:nvPr/>
        </p:nvSpPr>
        <p:spPr>
          <a:xfrm>
            <a:off x="7800975" y="6291744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用户信息模块</a:t>
            </a:r>
            <a:r>
              <a:rPr lang="en-US" altLang="zh-CN" sz="1200" dirty="0"/>
              <a:t>PAD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B42B7-F8D8-4A99-8FDD-AAC399EB6CA4}"/>
              </a:ext>
            </a:extLst>
          </p:cNvPr>
          <p:cNvSpPr txBox="1"/>
          <p:nvPr/>
        </p:nvSpPr>
        <p:spPr>
          <a:xfrm>
            <a:off x="426266" y="107521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用户个人信息模块分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四个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主要功能：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用户修改个人信息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关注他人用户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必填信息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账号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zh-CN" altLang="en-US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递增，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密码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和其他各项信息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验证各项信息格式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是否符合要求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，符合要求则注册成功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账号密码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与数据库中比对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是否存在该账号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如存在该账号则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核对密码是否正确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，核对成功登录成功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修改个人信息功能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修改的这部分内容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是否存在原有数据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如果存在就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覆盖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掉原有信息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更新数据表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，未修改的信息保持原有状态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关注他人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到所要关注的这个用户，选择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本用户的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和所关注的用户的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粉丝表表新增</a:t>
            </a:r>
            <a:r>
              <a:rPr lang="zh-CN" altLang="en-US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600" kern="100" dirty="0">
              <a:solidFill>
                <a:srgbClr val="00CC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更新数据表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，返回关注成功。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0E614-9F34-4337-BE81-6593C67B2B13}"/>
              </a:ext>
            </a:extLst>
          </p:cNvPr>
          <p:cNvSpPr txBox="1"/>
          <p:nvPr/>
        </p:nvSpPr>
        <p:spPr>
          <a:xfrm>
            <a:off x="1988247" y="6291743"/>
            <a:ext cx="214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用户个人信息</a:t>
            </a:r>
            <a:r>
              <a:rPr lang="en-US" altLang="zh-CN" sz="1200" dirty="0"/>
              <a:t>PAD</a:t>
            </a:r>
            <a:r>
              <a:rPr lang="zh-CN" altLang="en-US" sz="1200" dirty="0"/>
              <a:t>图文字说明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06530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6BE3F7-3669-4FBB-9830-BA9626AE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021" y="297567"/>
            <a:ext cx="4082271" cy="25556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9CA6C0-527E-4C36-8B53-A9CB37DF4F32}"/>
              </a:ext>
            </a:extLst>
          </p:cNvPr>
          <p:cNvSpPr txBox="1"/>
          <p:nvPr/>
        </p:nvSpPr>
        <p:spPr>
          <a:xfrm>
            <a:off x="8003359" y="288548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登录模块流程图</a:t>
            </a:r>
            <a:endParaRPr lang="en-US" altLang="zh-CN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75763C-6655-407A-90F2-D4933808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021" y="3162488"/>
            <a:ext cx="4022579" cy="2800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120137-2F00-4EE9-ABD2-EA1C43EC3120}"/>
              </a:ext>
            </a:extLst>
          </p:cNvPr>
          <p:cNvSpPr txBox="1"/>
          <p:nvPr/>
        </p:nvSpPr>
        <p:spPr>
          <a:xfrm>
            <a:off x="8003359" y="610114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新建日记模块流程图</a:t>
            </a:r>
            <a:endParaRPr lang="en-US" altLang="zh-CN" sz="1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0507BD-1072-4779-84D7-76E744332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936" y="297567"/>
            <a:ext cx="3130064" cy="580604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B854492-4B40-402D-A36C-382EFCD9ADE2}"/>
              </a:ext>
            </a:extLst>
          </p:cNvPr>
          <p:cNvSpPr txBox="1"/>
          <p:nvPr/>
        </p:nvSpPr>
        <p:spPr>
          <a:xfrm>
            <a:off x="3213631" y="6101148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用户功能流程图文字说明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35594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698D8D-92F8-4B85-8419-187FF77D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79" y="208418"/>
            <a:ext cx="4845544" cy="2791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49014C-9EB2-47C7-9079-B061FD34F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76" y="3429000"/>
            <a:ext cx="3619499" cy="27919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34DE1E-0889-4F51-9FB7-86D4C371D53B}"/>
              </a:ext>
            </a:extLst>
          </p:cNvPr>
          <p:cNvSpPr txBox="1"/>
          <p:nvPr/>
        </p:nvSpPr>
        <p:spPr>
          <a:xfrm>
            <a:off x="7768554" y="307618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用户信息管理</a:t>
            </a:r>
            <a:r>
              <a:rPr lang="en-US" altLang="zh-CN" sz="1200" dirty="0"/>
              <a:t>N-S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C0F199-D09C-430F-8165-9410D7CABEA0}"/>
              </a:ext>
            </a:extLst>
          </p:cNvPr>
          <p:cNvSpPr txBox="1"/>
          <p:nvPr/>
        </p:nvSpPr>
        <p:spPr>
          <a:xfrm>
            <a:off x="7768554" y="622095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系统消息管理</a:t>
            </a:r>
            <a:r>
              <a:rPr lang="en-US" altLang="zh-CN" sz="1200" dirty="0"/>
              <a:t>N-S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94C34D-BD1A-4E31-8A63-78081CB1C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77" y="1560969"/>
            <a:ext cx="4669572" cy="47975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924A1-C476-4B5A-8471-241F61B43871}"/>
              </a:ext>
            </a:extLst>
          </p:cNvPr>
          <p:cNvSpPr txBox="1"/>
          <p:nvPr/>
        </p:nvSpPr>
        <p:spPr>
          <a:xfrm>
            <a:off x="2002853" y="622005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管理员盒图文字说明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75256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相关文件审查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A0F01B7F-210A-4368-8B78-75163CF7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5" y="2185987"/>
            <a:ext cx="22002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711A6173-BF78-40BD-B160-C2577D9D3B9C}"/>
              </a:ext>
            </a:extLst>
          </p:cNvPr>
          <p:cNvSpPr/>
          <p:nvPr/>
        </p:nvSpPr>
        <p:spPr>
          <a:xfrm>
            <a:off x="4093885" y="2577438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总体设计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SSDD</a:t>
            </a:r>
          </a:p>
        </p:txBody>
      </p:sp>
      <p:sp>
        <p:nvSpPr>
          <p:cNvPr id="33" name="11 Rectángulo redondeado">
            <a:extLst>
              <a:ext uri="{FF2B5EF4-FFF2-40B4-BE49-F238E27FC236}">
                <a16:creationId xmlns:a16="http://schemas.microsoft.com/office/drawing/2014/main" id="{49790863-CBEC-487E-8B1E-DB01616F3DF8}"/>
              </a:ext>
            </a:extLst>
          </p:cNvPr>
          <p:cNvSpPr>
            <a:spLocks noChangeAspect="1"/>
          </p:cNvSpPr>
          <p:nvPr/>
        </p:nvSpPr>
        <p:spPr>
          <a:xfrm rot="16200000">
            <a:off x="3927073" y="264713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00A388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4" name="11 Rectángulo redondeado">
            <a:extLst>
              <a:ext uri="{FF2B5EF4-FFF2-40B4-BE49-F238E27FC236}">
                <a16:creationId xmlns:a16="http://schemas.microsoft.com/office/drawing/2014/main" id="{91E3A040-DAEC-4126-96A6-EA9025EF2999}"/>
              </a:ext>
            </a:extLst>
          </p:cNvPr>
          <p:cNvSpPr>
            <a:spLocks noChangeAspect="1"/>
          </p:cNvSpPr>
          <p:nvPr/>
        </p:nvSpPr>
        <p:spPr>
          <a:xfrm rot="16200000">
            <a:off x="3927073" y="3918917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D381A2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AE661173-6231-48AD-8496-A406FEB5B9DB}"/>
              </a:ext>
            </a:extLst>
          </p:cNvPr>
          <p:cNvSpPr/>
          <p:nvPr/>
        </p:nvSpPr>
        <p:spPr>
          <a:xfrm>
            <a:off x="4093884" y="38492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测试计划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STP</a:t>
            </a:r>
          </a:p>
        </p:txBody>
      </p:sp>
      <p:sp>
        <p:nvSpPr>
          <p:cNvPr id="36" name="11 Rectángulo redondeado">
            <a:extLst>
              <a:ext uri="{FF2B5EF4-FFF2-40B4-BE49-F238E27FC236}">
                <a16:creationId xmlns:a16="http://schemas.microsoft.com/office/drawing/2014/main" id="{B72C15EA-8373-4927-A9FC-AE14C6A425A7}"/>
              </a:ext>
            </a:extLst>
          </p:cNvPr>
          <p:cNvSpPr>
            <a:spLocks noChangeAspect="1"/>
          </p:cNvSpPr>
          <p:nvPr/>
        </p:nvSpPr>
        <p:spPr>
          <a:xfrm rot="16200000">
            <a:off x="7113446" y="3920007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92CDCF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7" name="11 Rectángulo redondeado">
            <a:extLst>
              <a:ext uri="{FF2B5EF4-FFF2-40B4-BE49-F238E27FC236}">
                <a16:creationId xmlns:a16="http://schemas.microsoft.com/office/drawing/2014/main" id="{69CAC3DB-6A0B-45A6-9D94-A83F5045E4A7}"/>
              </a:ext>
            </a:extLst>
          </p:cNvPr>
          <p:cNvSpPr>
            <a:spLocks noChangeAspect="1"/>
          </p:cNvSpPr>
          <p:nvPr/>
        </p:nvSpPr>
        <p:spPr>
          <a:xfrm rot="16200000">
            <a:off x="3927073" y="325296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EC7525C4-0F00-408A-A89D-00469EABA531}"/>
              </a:ext>
            </a:extLst>
          </p:cNvPr>
          <p:cNvSpPr/>
          <p:nvPr/>
        </p:nvSpPr>
        <p:spPr>
          <a:xfrm>
            <a:off x="7280258" y="38492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详细设计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SDD</a:t>
            </a: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943B2EC7-E76D-4D48-828C-CDE23336F810}"/>
              </a:ext>
            </a:extLst>
          </p:cNvPr>
          <p:cNvSpPr/>
          <p:nvPr/>
        </p:nvSpPr>
        <p:spPr>
          <a:xfrm>
            <a:off x="4093884" y="3182178"/>
            <a:ext cx="1941162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数据库设计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DBDD</a:t>
            </a:r>
          </a:p>
        </p:txBody>
      </p:sp>
      <p:sp>
        <p:nvSpPr>
          <p:cNvPr id="40" name="11 Rectángulo redondeado">
            <a:extLst>
              <a:ext uri="{FF2B5EF4-FFF2-40B4-BE49-F238E27FC236}">
                <a16:creationId xmlns:a16="http://schemas.microsoft.com/office/drawing/2014/main" id="{E1BB2C74-C169-492A-8792-DF7BE8032D48}"/>
              </a:ext>
            </a:extLst>
          </p:cNvPr>
          <p:cNvSpPr>
            <a:spLocks noChangeAspect="1"/>
          </p:cNvSpPr>
          <p:nvPr/>
        </p:nvSpPr>
        <p:spPr>
          <a:xfrm rot="16200000">
            <a:off x="7113446" y="3301654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8049CE67-4BCE-49CC-91B3-9BCB34F7AD5E}"/>
              </a:ext>
            </a:extLst>
          </p:cNvPr>
          <p:cNvSpPr/>
          <p:nvPr/>
        </p:nvSpPr>
        <p:spPr>
          <a:xfrm>
            <a:off x="7280258" y="31929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用户手册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SUM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F3840-AC09-4125-A33A-DF8D3160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244" y="2158371"/>
            <a:ext cx="2474739" cy="1943100"/>
          </a:xfrm>
          <a:prstGeom prst="rect">
            <a:avLst/>
          </a:prstGeom>
        </p:spPr>
      </p:pic>
      <p:sp>
        <p:nvSpPr>
          <p:cNvPr id="43" name="11 Rectángulo redondeado">
            <a:extLst>
              <a:ext uri="{FF2B5EF4-FFF2-40B4-BE49-F238E27FC236}">
                <a16:creationId xmlns:a16="http://schemas.microsoft.com/office/drawing/2014/main" id="{9B35CC42-8B1E-46CF-A22C-B541C0615F3C}"/>
              </a:ext>
            </a:extLst>
          </p:cNvPr>
          <p:cNvSpPr>
            <a:spLocks noChangeAspect="1"/>
          </p:cNvSpPr>
          <p:nvPr/>
        </p:nvSpPr>
        <p:spPr>
          <a:xfrm rot="16200000">
            <a:off x="7113446" y="265327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9B816541-B687-4C18-996C-BE5A6E419D06}"/>
              </a:ext>
            </a:extLst>
          </p:cNvPr>
          <p:cNvSpPr/>
          <p:nvPr/>
        </p:nvSpPr>
        <p:spPr>
          <a:xfrm>
            <a:off x="7320733" y="2577438"/>
            <a:ext cx="1103868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界面展示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86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/>
      <p:bldP spid="43" grpId="0" animBg="1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运行设计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05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4" name="菱形 23">
            <a:extLst>
              <a:ext uri="{FF2B5EF4-FFF2-40B4-BE49-F238E27FC236}">
                <a16:creationId xmlns:a16="http://schemas.microsoft.com/office/drawing/2014/main" id="{1D4BB12D-8F88-46E5-B46C-CEB2ECC14B40}"/>
              </a:ext>
            </a:extLst>
          </p:cNvPr>
          <p:cNvSpPr/>
          <p:nvPr/>
        </p:nvSpPr>
        <p:spPr>
          <a:xfrm>
            <a:off x="6173171" y="4238970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683B09C4-7304-46FB-94D2-8001DD4FDAD6}"/>
              </a:ext>
            </a:extLst>
          </p:cNvPr>
          <p:cNvSpPr/>
          <p:nvPr/>
        </p:nvSpPr>
        <p:spPr>
          <a:xfrm>
            <a:off x="9220977" y="4238970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6FF09-2415-4FA2-AB9A-A391FAF6776A}"/>
              </a:ext>
            </a:extLst>
          </p:cNvPr>
          <p:cNvSpPr txBox="1"/>
          <p:nvPr/>
        </p:nvSpPr>
        <p:spPr>
          <a:xfrm>
            <a:off x="6377887" y="418743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运行模块组合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2BB71B5-F5FD-43A6-BFEA-18B38FABC80C}"/>
              </a:ext>
            </a:extLst>
          </p:cNvPr>
          <p:cNvSpPr txBox="1"/>
          <p:nvPr/>
        </p:nvSpPr>
        <p:spPr>
          <a:xfrm>
            <a:off x="9425693" y="418743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运行控制</a:t>
            </a: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ABEC8811-7F5F-43B7-A679-E63251644E18}"/>
              </a:ext>
            </a:extLst>
          </p:cNvPr>
          <p:cNvSpPr/>
          <p:nvPr/>
        </p:nvSpPr>
        <p:spPr>
          <a:xfrm>
            <a:off x="6173171" y="484918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DAA00C8-9640-4446-B6C2-F53DC689DB09}"/>
              </a:ext>
            </a:extLst>
          </p:cNvPr>
          <p:cNvSpPr txBox="1"/>
          <p:nvPr/>
        </p:nvSpPr>
        <p:spPr>
          <a:xfrm>
            <a:off x="6377887" y="479765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运行时间</a:t>
            </a:r>
          </a:p>
        </p:txBody>
      </p:sp>
    </p:spTree>
    <p:extLst>
      <p:ext uri="{BB962C8B-B14F-4D97-AF65-F5344CB8AC3E}">
        <p14:creationId xmlns:p14="http://schemas.microsoft.com/office/powerpoint/2010/main" val="30652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376096" y="1141003"/>
            <a:ext cx="182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用户功能模块组合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457898" y="114100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管理员功能模块组合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4AADF-6537-4880-88A9-B58E80A0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9" y="1746939"/>
            <a:ext cx="3999694" cy="38463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CF6287-D202-4F7B-90E0-6C1C35FA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97" y="1746939"/>
            <a:ext cx="3815170" cy="1120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26347-C12D-4242-B202-31C91B22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97" y="2867607"/>
            <a:ext cx="3752350" cy="775075"/>
          </a:xfrm>
          <a:prstGeom prst="rect">
            <a:avLst/>
          </a:prstGeom>
        </p:spPr>
      </p:pic>
      <p:sp>
        <p:nvSpPr>
          <p:cNvPr id="9" name="îṡ1îďe">
            <a:extLst>
              <a:ext uri="{FF2B5EF4-FFF2-40B4-BE49-F238E27FC236}">
                <a16:creationId xmlns:a16="http://schemas.microsoft.com/office/drawing/2014/main" id="{D83D6056-1418-4718-A093-9E80050A01CD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运行模块组合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87FC43-6696-4A63-B8CA-FE2C4E6EC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06ECEF-77E1-4B62-A58E-BEB56087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648" y="3747457"/>
            <a:ext cx="2247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43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376095" y="1141003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用户功能模块运行控制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457898" y="114100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管理员功能模块运行控制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8CB52-4649-4074-B974-75ABBE0F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72" y="1650501"/>
            <a:ext cx="3640933" cy="4066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C3DAA9-A147-4C25-9D8F-A23E3C7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77" y="1650501"/>
            <a:ext cx="3540845" cy="4036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CF80F2-5D85-46DF-AB24-5DF6FC96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09" y="2010492"/>
            <a:ext cx="3666679" cy="1446757"/>
          </a:xfrm>
          <a:prstGeom prst="rect">
            <a:avLst/>
          </a:prstGeom>
        </p:spPr>
      </p:pic>
      <p:sp>
        <p:nvSpPr>
          <p:cNvPr id="9" name="îṡ1îďe">
            <a:extLst>
              <a:ext uri="{FF2B5EF4-FFF2-40B4-BE49-F238E27FC236}">
                <a16:creationId xmlns:a16="http://schemas.microsoft.com/office/drawing/2014/main" id="{71353D37-1DBA-454B-BA42-FCD03B831736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运行控制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9B53E3-6CA0-4652-8758-BF200100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A11FD3E-DE31-4061-817C-E579CA75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74" y="3817240"/>
            <a:ext cx="3076570" cy="23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3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376095" y="1141003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用户功能模块运行时间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457898" y="114100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管理员功能模块运行时间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1A79D-7170-4A0F-A143-E8B16CE6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593" y="1541444"/>
            <a:ext cx="3539240" cy="22235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310A24-131C-4081-93DC-97C196A2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96" y="1541444"/>
            <a:ext cx="3407587" cy="41445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7B13BE-ED99-411E-B956-E299DD0F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96" y="5685956"/>
            <a:ext cx="3407587" cy="398581"/>
          </a:xfrm>
          <a:prstGeom prst="rect">
            <a:avLst/>
          </a:prstGeom>
        </p:spPr>
      </p:pic>
      <p:sp>
        <p:nvSpPr>
          <p:cNvPr id="10" name="îṡ1îďe">
            <a:extLst>
              <a:ext uri="{FF2B5EF4-FFF2-40B4-BE49-F238E27FC236}">
                <a16:creationId xmlns:a16="http://schemas.microsoft.com/office/drawing/2014/main" id="{F4B85397-ED4E-4020-90E7-D361F72E8D76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运行时间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889425-D7B3-4D38-B758-0FE751A9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C5B5CF8-D16B-43AE-AF4D-8C6346D4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711" y="3857624"/>
            <a:ext cx="2386393" cy="23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86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系统出错处理和维护设计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06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17" name="菱形 16">
            <a:extLst>
              <a:ext uri="{FF2B5EF4-FFF2-40B4-BE49-F238E27FC236}">
                <a16:creationId xmlns:a16="http://schemas.microsoft.com/office/drawing/2014/main" id="{45EF2A55-D228-4670-8D2B-1CFE2916B8FB}"/>
              </a:ext>
            </a:extLst>
          </p:cNvPr>
          <p:cNvSpPr/>
          <p:nvPr/>
        </p:nvSpPr>
        <p:spPr>
          <a:xfrm>
            <a:off x="6258896" y="4385788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2A4EECA9-F6F3-4D35-B449-2C82DB26ED0E}"/>
              </a:ext>
            </a:extLst>
          </p:cNvPr>
          <p:cNvSpPr/>
          <p:nvPr/>
        </p:nvSpPr>
        <p:spPr>
          <a:xfrm>
            <a:off x="9306702" y="4385788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F51E41-9B95-4C28-A26E-5B2D55365EEE}"/>
              </a:ext>
            </a:extLst>
          </p:cNvPr>
          <p:cNvSpPr txBox="1"/>
          <p:nvPr/>
        </p:nvSpPr>
        <p:spPr>
          <a:xfrm>
            <a:off x="6463612" y="4334257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出错信息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E67900-EE12-4093-939D-7D7785B8A413}"/>
              </a:ext>
            </a:extLst>
          </p:cNvPr>
          <p:cNvSpPr txBox="1"/>
          <p:nvPr/>
        </p:nvSpPr>
        <p:spPr>
          <a:xfrm>
            <a:off x="9511418" y="4334257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补救措施</a:t>
            </a: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19E5739D-B071-48CA-9C3F-95DB5B7E66E2}"/>
              </a:ext>
            </a:extLst>
          </p:cNvPr>
          <p:cNvSpPr/>
          <p:nvPr/>
        </p:nvSpPr>
        <p:spPr>
          <a:xfrm>
            <a:off x="6258896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E75CD54F-D5F5-414D-B4EA-578AF0BD2978}"/>
              </a:ext>
            </a:extLst>
          </p:cNvPr>
          <p:cNvSpPr/>
          <p:nvPr/>
        </p:nvSpPr>
        <p:spPr>
          <a:xfrm>
            <a:off x="9306702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4CF501-B0AC-4B78-9DF6-70D1A267045F}"/>
              </a:ext>
            </a:extLst>
          </p:cNvPr>
          <p:cNvSpPr txBox="1"/>
          <p:nvPr/>
        </p:nvSpPr>
        <p:spPr>
          <a:xfrm>
            <a:off x="6463612" y="484211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检测点的设计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295EA9-3B29-4D47-8DD2-D5D8F1AF9F68}"/>
              </a:ext>
            </a:extLst>
          </p:cNvPr>
          <p:cNvSpPr txBox="1"/>
          <p:nvPr/>
        </p:nvSpPr>
        <p:spPr>
          <a:xfrm>
            <a:off x="9511418" y="484211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维护信息</a:t>
            </a:r>
          </a:p>
        </p:txBody>
      </p:sp>
    </p:spTree>
    <p:extLst>
      <p:ext uri="{BB962C8B-B14F-4D97-AF65-F5344CB8AC3E}">
        <p14:creationId xmlns:p14="http://schemas.microsoft.com/office/powerpoint/2010/main" val="445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DE665449-14D5-4E3F-8C81-6290F7A84723}"/>
              </a:ext>
            </a:extLst>
          </p:cNvPr>
          <p:cNvSpPr txBox="1"/>
          <p:nvPr/>
        </p:nvSpPr>
        <p:spPr>
          <a:xfrm>
            <a:off x="1427171" y="1395089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出错信息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A33F283-F5CD-478C-B6E2-468185097CE2}"/>
              </a:ext>
            </a:extLst>
          </p:cNvPr>
          <p:cNvSpPr txBox="1"/>
          <p:nvPr/>
        </p:nvSpPr>
        <p:spPr>
          <a:xfrm>
            <a:off x="6505468" y="1395089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补救措施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86FAF4-B245-40AD-AE8B-D387EB496930}"/>
              </a:ext>
            </a:extLst>
          </p:cNvPr>
          <p:cNvSpPr txBox="1"/>
          <p:nvPr/>
        </p:nvSpPr>
        <p:spPr>
          <a:xfrm>
            <a:off x="1427171" y="1785845"/>
            <a:ext cx="3227670" cy="156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系统的出错信息包括以下两类：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由于用户输入信息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不符合系统规定输入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要求而产生的错误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在用户对表进行操作时，由于服务器断电，用户断网等问题引起的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输入中断错误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258979-29C1-4F39-BCF2-9600A10142BD}"/>
              </a:ext>
            </a:extLst>
          </p:cNvPr>
          <p:cNvSpPr txBox="1"/>
          <p:nvPr/>
        </p:nvSpPr>
        <p:spPr>
          <a:xfrm>
            <a:off x="6351924" y="1751601"/>
            <a:ext cx="5076758" cy="304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服务器都必须安装不间断电源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以防止停电或电压不稳造成的数据丢失的损失。若真断电时，客户机上将不会有太大的影响；在服务器上，在断电后恢复过程可采用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的日志文件，对其进行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ROLLBACK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处理，对数据进行恢复。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网络传输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方面，可考虑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建立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一条成本较低的后备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，以保证当主网络断路时数据的通信。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软错误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，须对每个模块的数据进行数据分析，判断错误类型，再生成相应的错误提示语句，送到输出模块中。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硬错误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，可在出错的相应模块中输出简单的出错语句，并将程序重置。返回输入阶段。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硬件方面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要选择较可靠、稳定的服务器机种，保证系统运行时的可靠性。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09B30-7B5B-494B-AAB7-42568FEE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71" y="3928670"/>
            <a:ext cx="4038094" cy="1838061"/>
          </a:xfrm>
          <a:prstGeom prst="rect">
            <a:avLst/>
          </a:prstGeom>
        </p:spPr>
      </p:pic>
      <p:sp>
        <p:nvSpPr>
          <p:cNvPr id="10" name="îṡ1îďe">
            <a:extLst>
              <a:ext uri="{FF2B5EF4-FFF2-40B4-BE49-F238E27FC236}">
                <a16:creationId xmlns:a16="http://schemas.microsoft.com/office/drawing/2014/main" id="{7937DB18-C51D-43A9-B7FA-15216FFD9D82}"/>
              </a:ext>
            </a:extLst>
          </p:cNvPr>
          <p:cNvSpPr txBox="1"/>
          <p:nvPr/>
        </p:nvSpPr>
        <p:spPr bwMode="auto">
          <a:xfrm>
            <a:off x="1235708" y="499441"/>
            <a:ext cx="23266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系统出错处理设计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DBE167-64DF-4928-892F-92F617E2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项目介绍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568942" y="13194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01</a:t>
            </a:r>
          </a:p>
        </p:txBody>
      </p:sp>
      <p:cxnSp>
        <p:nvCxnSpPr>
          <p:cNvPr id="5" name="PA_直接连接符 14"/>
          <p:cNvCxnSpPr/>
          <p:nvPr>
            <p:custDataLst>
              <p:tags r:id="rId2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3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4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49" name="菱形 48">
            <a:extLst>
              <a:ext uri="{FF2B5EF4-FFF2-40B4-BE49-F238E27FC236}">
                <a16:creationId xmlns:a16="http://schemas.microsoft.com/office/drawing/2014/main" id="{A0362D55-6C49-41ED-A88F-4BB19743B815}"/>
              </a:ext>
            </a:extLst>
          </p:cNvPr>
          <p:cNvSpPr/>
          <p:nvPr/>
        </p:nvSpPr>
        <p:spPr>
          <a:xfrm>
            <a:off x="6249371" y="4296975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DE33BB77-D357-4366-A5CC-59EF73EE0A8A}"/>
              </a:ext>
            </a:extLst>
          </p:cNvPr>
          <p:cNvSpPr/>
          <p:nvPr/>
        </p:nvSpPr>
        <p:spPr>
          <a:xfrm>
            <a:off x="6249371" y="4826333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4B7F14DD-C297-46C1-8F5D-A00DBFE03717}"/>
              </a:ext>
            </a:extLst>
          </p:cNvPr>
          <p:cNvSpPr/>
          <p:nvPr/>
        </p:nvSpPr>
        <p:spPr>
          <a:xfrm>
            <a:off x="9297177" y="4296975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B950C3AB-F67B-4B70-BE6E-59440A0EB244}"/>
              </a:ext>
            </a:extLst>
          </p:cNvPr>
          <p:cNvSpPr/>
          <p:nvPr/>
        </p:nvSpPr>
        <p:spPr>
          <a:xfrm>
            <a:off x="9297177" y="4826333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D81C52A-3A5D-42B5-82BF-FCBE09F371C7}"/>
              </a:ext>
            </a:extLst>
          </p:cNvPr>
          <p:cNvSpPr txBox="1"/>
          <p:nvPr/>
        </p:nvSpPr>
        <p:spPr>
          <a:xfrm>
            <a:off x="6454087" y="424544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软件概述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B32A1F2-55EB-4202-ADCA-2C2AA52DD8C8}"/>
              </a:ext>
            </a:extLst>
          </p:cNvPr>
          <p:cNvSpPr txBox="1"/>
          <p:nvPr/>
        </p:nvSpPr>
        <p:spPr>
          <a:xfrm>
            <a:off x="9501893" y="424544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A4AC19-41C1-4D83-BD4F-001C431DF1F8}"/>
              </a:ext>
            </a:extLst>
          </p:cNvPr>
          <p:cNvSpPr txBox="1"/>
          <p:nvPr/>
        </p:nvSpPr>
        <p:spPr>
          <a:xfrm>
            <a:off x="6454087" y="477480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文档概述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2033A2-9AEA-4FF9-B8C4-DD353BE0BC52}"/>
              </a:ext>
            </a:extLst>
          </p:cNvPr>
          <p:cNvSpPr txBox="1"/>
          <p:nvPr/>
        </p:nvSpPr>
        <p:spPr>
          <a:xfrm>
            <a:off x="9501893" y="477480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基线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DE665449-14D5-4E3F-8C81-6290F7A84723}"/>
              </a:ext>
            </a:extLst>
          </p:cNvPr>
          <p:cNvSpPr txBox="1"/>
          <p:nvPr/>
        </p:nvSpPr>
        <p:spPr>
          <a:xfrm>
            <a:off x="1510319" y="2969803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检测点的设计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A33F283-F5CD-478C-B6E2-468185097CE2}"/>
              </a:ext>
            </a:extLst>
          </p:cNvPr>
          <p:cNvSpPr txBox="1"/>
          <p:nvPr/>
        </p:nvSpPr>
        <p:spPr>
          <a:xfrm>
            <a:off x="6392419" y="4047208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维护信息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86FAF4-B245-40AD-AE8B-D387EB496930}"/>
              </a:ext>
            </a:extLst>
          </p:cNvPr>
          <p:cNvSpPr txBox="1"/>
          <p:nvPr/>
        </p:nvSpPr>
        <p:spPr>
          <a:xfrm>
            <a:off x="915780" y="3569571"/>
            <a:ext cx="3512896" cy="32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检测输入、输出数据类型、长度的正确性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258979-29C1-4F39-BCF2-9600A10142BD}"/>
              </a:ext>
            </a:extLst>
          </p:cNvPr>
          <p:cNvSpPr txBox="1"/>
          <p:nvPr/>
        </p:nvSpPr>
        <p:spPr>
          <a:xfrm>
            <a:off x="6096000" y="4608972"/>
            <a:ext cx="5076758" cy="81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维护方面主要为对</a:t>
            </a:r>
            <a:r>
              <a:rPr lang="zh-CN" alt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服务器上的数据库数据</a:t>
            </a: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进行维护。可使用 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的数据库维护功能机制。例如：定期为数据库进行备份，维护管理数据库死锁问题和维护数据库内数据的一致性等。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DB5E43-1709-4091-83AD-46B2829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42" y="972525"/>
            <a:ext cx="2549084" cy="25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3266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系统维护设计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2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文件更新与绩效评价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07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4" name="菱形 23">
            <a:extLst>
              <a:ext uri="{FF2B5EF4-FFF2-40B4-BE49-F238E27FC236}">
                <a16:creationId xmlns:a16="http://schemas.microsoft.com/office/drawing/2014/main" id="{25567B4F-D68E-4D99-94AB-A25E1CB8CBDF}"/>
              </a:ext>
            </a:extLst>
          </p:cNvPr>
          <p:cNvSpPr/>
          <p:nvPr/>
        </p:nvSpPr>
        <p:spPr>
          <a:xfrm>
            <a:off x="6173171" y="428504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DCCF0BE1-3598-43F8-93AE-7F66A041C12C}"/>
              </a:ext>
            </a:extLst>
          </p:cNvPr>
          <p:cNvSpPr/>
          <p:nvPr/>
        </p:nvSpPr>
        <p:spPr>
          <a:xfrm>
            <a:off x="9220977" y="428504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8C1C2A-B017-48BD-B1F5-09E49D571D3D}"/>
              </a:ext>
            </a:extLst>
          </p:cNvPr>
          <p:cNvSpPr txBox="1"/>
          <p:nvPr/>
        </p:nvSpPr>
        <p:spPr>
          <a:xfrm>
            <a:off x="6377887" y="423351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会议记录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6E313-3E4B-4AB4-9990-2BBECAF04339}"/>
              </a:ext>
            </a:extLst>
          </p:cNvPr>
          <p:cNvSpPr txBox="1"/>
          <p:nvPr/>
        </p:nvSpPr>
        <p:spPr>
          <a:xfrm>
            <a:off x="9425693" y="423351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甘特图与文档更新</a:t>
            </a: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6DF8A411-A2E4-4AA0-97DE-1D8EBF49656A}"/>
              </a:ext>
            </a:extLst>
          </p:cNvPr>
          <p:cNvSpPr/>
          <p:nvPr/>
        </p:nvSpPr>
        <p:spPr>
          <a:xfrm>
            <a:off x="6173171" y="4869826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20D80E-603F-4B3D-8FE9-16DE1EC95D3A}"/>
              </a:ext>
            </a:extLst>
          </p:cNvPr>
          <p:cNvSpPr txBox="1"/>
          <p:nvPr/>
        </p:nvSpPr>
        <p:spPr>
          <a:xfrm>
            <a:off x="6377887" y="4818295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绩效评价</a:t>
            </a:r>
          </a:p>
        </p:txBody>
      </p:sp>
    </p:spTree>
    <p:extLst>
      <p:ext uri="{BB962C8B-B14F-4D97-AF65-F5344CB8AC3E}">
        <p14:creationId xmlns:p14="http://schemas.microsoft.com/office/powerpoint/2010/main" val="12823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821817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会议记录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8A6421F-D7B3-4054-A6D1-68192133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440" y="343632"/>
            <a:ext cx="1998160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1E3761-54C5-40EF-8EB5-449B41DA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35" y="2748067"/>
            <a:ext cx="3104265" cy="35035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1ACC6B-8A61-49AD-9EE6-6C5D3254D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79" y="1262063"/>
            <a:ext cx="6834124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9265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甘特图与文档更新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15B07D-6B8C-4655-9DBE-A0CBC172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4" y="1340528"/>
            <a:ext cx="4343839" cy="4563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6A3B8-DF4A-4FF3-A755-987C2FF3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404" y="3429000"/>
            <a:ext cx="5579401" cy="2730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C71310-D70C-44CC-841F-C04648899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332" y="1340528"/>
            <a:ext cx="6058425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绩效评价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FFD466-CBBC-43FC-9D17-D1ADE1901EC1}"/>
              </a:ext>
            </a:extLst>
          </p:cNvPr>
          <p:cNvSpPr txBox="1"/>
          <p:nvPr/>
        </p:nvSpPr>
        <p:spPr>
          <a:xfrm>
            <a:off x="3240239" y="5569260"/>
            <a:ext cx="571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评分细则： 项目经理</a:t>
            </a:r>
            <a:r>
              <a:rPr lang="en-US" altLang="zh-CN" b="1" dirty="0">
                <a:solidFill>
                  <a:srgbClr val="FF0000"/>
                </a:solidFill>
              </a:rPr>
              <a:t>40%   </a:t>
            </a:r>
            <a:r>
              <a:rPr lang="zh-CN" altLang="en-US" b="1" dirty="0"/>
              <a:t>组员</a:t>
            </a:r>
            <a:r>
              <a:rPr lang="en-US" altLang="zh-CN" b="1" dirty="0"/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30%    </a:t>
            </a:r>
            <a:r>
              <a:rPr lang="zh-CN" altLang="en-US" b="1" dirty="0"/>
              <a:t>组员</a:t>
            </a:r>
            <a:r>
              <a:rPr lang="en-US" altLang="zh-CN" b="1" dirty="0"/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30%</a:t>
            </a: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D9E06D31-2372-4BA5-9705-1236C81E1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00451"/>
              </p:ext>
            </p:extLst>
          </p:nvPr>
        </p:nvGraphicFramePr>
        <p:xfrm>
          <a:off x="2028053" y="1516480"/>
          <a:ext cx="8135890" cy="38250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0472">
                  <a:extLst>
                    <a:ext uri="{9D8B030D-6E8A-4147-A177-3AD203B41FA5}">
                      <a16:colId xmlns:a16="http://schemas.microsoft.com/office/drawing/2014/main" val="2692055689"/>
                    </a:ext>
                  </a:extLst>
                </a:gridCol>
                <a:gridCol w="2416965">
                  <a:extLst>
                    <a:ext uri="{9D8B030D-6E8A-4147-A177-3AD203B41FA5}">
                      <a16:colId xmlns:a16="http://schemas.microsoft.com/office/drawing/2014/main" val="3143943899"/>
                    </a:ext>
                  </a:extLst>
                </a:gridCol>
                <a:gridCol w="2488266">
                  <a:extLst>
                    <a:ext uri="{9D8B030D-6E8A-4147-A177-3AD203B41FA5}">
                      <a16:colId xmlns:a16="http://schemas.microsoft.com/office/drawing/2014/main" val="3330545568"/>
                    </a:ext>
                  </a:extLst>
                </a:gridCol>
                <a:gridCol w="1470187">
                  <a:extLst>
                    <a:ext uri="{9D8B030D-6E8A-4147-A177-3AD203B41FA5}">
                      <a16:colId xmlns:a16="http://schemas.microsoft.com/office/drawing/2014/main" val="639026099"/>
                    </a:ext>
                  </a:extLst>
                </a:gridCol>
              </a:tblGrid>
              <a:tr h="5636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成员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主要工作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分数详情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1531"/>
                  </a:ext>
                </a:extLst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陈玲曦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编写用户手册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编写测试计划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编写详细设计说明书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管理员模块盒图的制作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往期文档的修改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220696"/>
                  </a:ext>
                </a:extLst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刘书宇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数据库中</a:t>
                      </a:r>
                      <a:r>
                        <a:rPr lang="en-US" altLang="zh-CN" sz="1400" dirty="0"/>
                        <a:t>IPO</a:t>
                      </a:r>
                      <a:r>
                        <a:rPr lang="zh-CN" altLang="en-US" sz="1400" dirty="0"/>
                        <a:t>图的制作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用户信息模块</a:t>
                      </a:r>
                      <a:r>
                        <a:rPr lang="en-US" altLang="zh-CN" sz="1400" dirty="0"/>
                        <a:t>PAD</a:t>
                      </a:r>
                      <a:r>
                        <a:rPr lang="zh-CN" altLang="en-US" sz="1400" dirty="0"/>
                        <a:t>图制作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完善界面原型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任务分工与安排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会议记录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834297"/>
                  </a:ext>
                </a:extLst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童峻涛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编写总体设计说明书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伪代码的编写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个人功能模块流程图制作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评审</a:t>
                      </a:r>
                      <a:r>
                        <a:rPr lang="en-US" altLang="zh-CN" sz="1400" dirty="0"/>
                        <a:t>PPT</a:t>
                      </a:r>
                      <a:r>
                        <a:rPr lang="zh-CN" altLang="en-US" sz="1400" dirty="0"/>
                        <a:t>的制作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408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427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资源 38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475" y="2133684"/>
            <a:ext cx="2460625" cy="32035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CA69661-95CC-4D36-BEB6-AE18279875D2}"/>
              </a:ext>
            </a:extLst>
          </p:cNvPr>
          <p:cNvSpPr/>
          <p:nvPr/>
        </p:nvSpPr>
        <p:spPr>
          <a:xfrm>
            <a:off x="5582750" y="2005640"/>
            <a:ext cx="1026499" cy="3459665"/>
          </a:xfrm>
          <a:prstGeom prst="rect">
            <a:avLst/>
          </a:prstGeom>
        </p:spPr>
        <p:txBody>
          <a:bodyPr vert="wordArtVertRtl"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cs typeface="+mn-ea"/>
                <a:sym typeface="+mn-lt"/>
              </a:rPr>
              <a:t>Q&amp;&amp;A</a:t>
            </a:r>
          </a:p>
        </p:txBody>
      </p:sp>
      <p:sp>
        <p:nvSpPr>
          <p:cNvPr id="24" name="îṡ1îďe">
            <a:extLst>
              <a:ext uri="{FF2B5EF4-FFF2-40B4-BE49-F238E27FC236}">
                <a16:creationId xmlns:a16="http://schemas.microsoft.com/office/drawing/2014/main" id="{5F7A7EBC-4864-424C-B026-50A644252F5D}"/>
              </a:ext>
            </a:extLst>
          </p:cNvPr>
          <p:cNvSpPr txBox="1"/>
          <p:nvPr/>
        </p:nvSpPr>
        <p:spPr bwMode="auto">
          <a:xfrm>
            <a:off x="1235708" y="499441"/>
            <a:ext cx="15455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你问我答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23A5ED-1DF3-4E3F-BD2D-ADAF07E1C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E32725-8DCF-4FC7-9C46-C3F4DDD3F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4" y="1879371"/>
            <a:ext cx="40576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D72331-5DF7-441D-A68C-86B400D9E940}"/>
              </a:ext>
            </a:extLst>
          </p:cNvPr>
          <p:cNvSpPr txBox="1"/>
          <p:nvPr/>
        </p:nvSpPr>
        <p:spPr>
          <a:xfrm>
            <a:off x="2665729" y="24492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问题辣么多！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8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935" y="3896995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86755" y="3482022"/>
            <a:ext cx="350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谢谢大家！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11BC753B-E467-431B-93D2-7C7A1EFD36D9}"/>
              </a:ext>
            </a:extLst>
          </p:cNvPr>
          <p:cNvSpPr txBox="1"/>
          <p:nvPr/>
        </p:nvSpPr>
        <p:spPr>
          <a:xfrm>
            <a:off x="4810662" y="4568826"/>
            <a:ext cx="215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CN" altLang="en-US" sz="1600" dirty="0">
                <a:cs typeface="+mn-ea"/>
                <a:sym typeface="+mn-lt"/>
              </a:rPr>
              <a:t>小组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G13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6E98FBFD-B89E-43AA-963B-2CE7E48A1B30}"/>
              </a:ext>
            </a:extLst>
          </p:cNvPr>
          <p:cNvSpPr txBox="1"/>
          <p:nvPr/>
        </p:nvSpPr>
        <p:spPr>
          <a:xfrm>
            <a:off x="7414796" y="4568826"/>
            <a:ext cx="370853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</a:pPr>
            <a:r>
              <a:rPr lang="zh-CN" altLang="en-US" sz="1600" dirty="0">
                <a:cs typeface="+mn-ea"/>
                <a:sym typeface="+mn-lt"/>
              </a:rPr>
              <a:t>组员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cs typeface="+mn-ea"/>
                <a:sym typeface="+mn-lt"/>
              </a:rPr>
              <a:t>陈玲曦    刘书宇    童峻涛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4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îṣļïďê"/>
          <p:cNvSpPr/>
          <p:nvPr/>
        </p:nvSpPr>
        <p:spPr bwMode="auto">
          <a:xfrm>
            <a:off x="5696042" y="3516780"/>
            <a:ext cx="2195910" cy="208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14" name="íŝļîḍè"/>
          <p:cNvSpPr txBox="1"/>
          <p:nvPr/>
        </p:nvSpPr>
        <p:spPr bwMode="auto">
          <a:xfrm>
            <a:off x="5587199" y="286078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文档概述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íşļîďe"/>
          <p:cNvSpPr/>
          <p:nvPr/>
        </p:nvSpPr>
        <p:spPr bwMode="auto">
          <a:xfrm>
            <a:off x="261239" y="2876881"/>
            <a:ext cx="2326011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Day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能够在手机上记录生活的点点滴滴，同时可以发布分享自己的遇到的有趣的新鲜事，收藏、点赞别人的动态。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îṡ1îďe"/>
          <p:cNvSpPr txBox="1"/>
          <p:nvPr/>
        </p:nvSpPr>
        <p:spPr bwMode="auto">
          <a:xfrm>
            <a:off x="665017" y="2237553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ïṥ1ïḍè"/>
          <p:cNvSpPr/>
          <p:nvPr/>
        </p:nvSpPr>
        <p:spPr bwMode="auto">
          <a:xfrm>
            <a:off x="2779242" y="3428999"/>
            <a:ext cx="2727605" cy="208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Day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íṩľiḍê"/>
          <p:cNvSpPr txBox="1"/>
          <p:nvPr/>
        </p:nvSpPr>
        <p:spPr bwMode="auto">
          <a:xfrm>
            <a:off x="2779242" y="265080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îṧḷíḓê"/>
          <p:cNvSpPr txBox="1"/>
          <p:nvPr/>
        </p:nvSpPr>
        <p:spPr bwMode="auto">
          <a:xfrm>
            <a:off x="9015370" y="236140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590046" y="2361402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6847" y="3249703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59668" y="3318395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3">
            <a:extLst>
              <a:ext uri="{FF2B5EF4-FFF2-40B4-BE49-F238E27FC236}">
                <a16:creationId xmlns:a16="http://schemas.microsoft.com/office/drawing/2014/main" id="{9E6E2C41-1927-4F2A-9EA9-0C5D9A65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34" y="364736"/>
            <a:ext cx="22225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3220C60-6C97-4C04-A8CF-4F426D26D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1028"/>
              </p:ext>
            </p:extLst>
          </p:nvPr>
        </p:nvGraphicFramePr>
        <p:xfrm>
          <a:off x="8081146" y="2992499"/>
          <a:ext cx="4064358" cy="2844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1006">
                  <a:extLst>
                    <a:ext uri="{9D8B030D-6E8A-4147-A177-3AD203B41FA5}">
                      <a16:colId xmlns:a16="http://schemas.microsoft.com/office/drawing/2014/main" val="503525037"/>
                    </a:ext>
                  </a:extLst>
                </a:gridCol>
                <a:gridCol w="754652">
                  <a:extLst>
                    <a:ext uri="{9D8B030D-6E8A-4147-A177-3AD203B41FA5}">
                      <a16:colId xmlns:a16="http://schemas.microsoft.com/office/drawing/2014/main" val="299247305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2985285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200364998"/>
                    </a:ext>
                  </a:extLst>
                </a:gridCol>
              </a:tblGrid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366350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软件需求基线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8638006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5179153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2853099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8664883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185671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1423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6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系统级设计决策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8" name="菱形 27">
            <a:extLst>
              <a:ext uri="{FF2B5EF4-FFF2-40B4-BE49-F238E27FC236}">
                <a16:creationId xmlns:a16="http://schemas.microsoft.com/office/drawing/2014/main" id="{F522DDBE-1307-4784-8890-D21983A24DEE}"/>
              </a:ext>
            </a:extLst>
          </p:cNvPr>
          <p:cNvSpPr/>
          <p:nvPr/>
        </p:nvSpPr>
        <p:spPr>
          <a:xfrm>
            <a:off x="6094803" y="439857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>
            <a:extLst>
              <a:ext uri="{FF2B5EF4-FFF2-40B4-BE49-F238E27FC236}">
                <a16:creationId xmlns:a16="http://schemas.microsoft.com/office/drawing/2014/main" id="{18201CCF-729B-4B3C-916B-4BB6027E85AD}"/>
              </a:ext>
            </a:extLst>
          </p:cNvPr>
          <p:cNvSpPr/>
          <p:nvPr/>
        </p:nvSpPr>
        <p:spPr>
          <a:xfrm>
            <a:off x="9142609" y="439857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AFD23A-7EA4-4000-840E-81531A214710}"/>
              </a:ext>
            </a:extLst>
          </p:cNvPr>
          <p:cNvSpPr txBox="1"/>
          <p:nvPr/>
        </p:nvSpPr>
        <p:spPr>
          <a:xfrm>
            <a:off x="6299519" y="434704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可供选择的系统方案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5FE5137-DD19-4184-9E86-FA3A166E07E6}"/>
              </a:ext>
            </a:extLst>
          </p:cNvPr>
          <p:cNvSpPr txBox="1"/>
          <p:nvPr/>
        </p:nvSpPr>
        <p:spPr>
          <a:xfrm>
            <a:off x="9347325" y="434704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选取合理的系统方案</a:t>
            </a:r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186C20D1-47A9-4AA0-9C29-C55750187232}"/>
              </a:ext>
            </a:extLst>
          </p:cNvPr>
          <p:cNvSpPr/>
          <p:nvPr/>
        </p:nvSpPr>
        <p:spPr>
          <a:xfrm>
            <a:off x="6094803" y="5008784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1344819-6020-4875-80D8-13742E3E8828}"/>
              </a:ext>
            </a:extLst>
          </p:cNvPr>
          <p:cNvSpPr txBox="1"/>
          <p:nvPr/>
        </p:nvSpPr>
        <p:spPr>
          <a:xfrm>
            <a:off x="6299519" y="495725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可供选择的具体方案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D11048-9BF7-45B6-A89B-2CFD5D1076CA}"/>
              </a:ext>
            </a:extLst>
          </p:cNvPr>
          <p:cNvSpPr txBox="1"/>
          <p:nvPr/>
        </p:nvSpPr>
        <p:spPr>
          <a:xfrm>
            <a:off x="9347325" y="496339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选取合理的具体方案</a:t>
            </a:r>
          </a:p>
        </p:txBody>
      </p:sp>
      <p:sp>
        <p:nvSpPr>
          <p:cNvPr id="36" name="菱形 35">
            <a:extLst>
              <a:ext uri="{FF2B5EF4-FFF2-40B4-BE49-F238E27FC236}">
                <a16:creationId xmlns:a16="http://schemas.microsoft.com/office/drawing/2014/main" id="{471406B5-78C8-4AD0-A2DC-E6B3C3D3FD65}"/>
              </a:ext>
            </a:extLst>
          </p:cNvPr>
          <p:cNvSpPr/>
          <p:nvPr/>
        </p:nvSpPr>
        <p:spPr>
          <a:xfrm>
            <a:off x="9142609" y="5008784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3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7a4a8960-6304-4f4e-94b3-c7908b635fa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49649" y="251930"/>
            <a:ext cx="8271540" cy="5193293"/>
            <a:chOff x="1649648" y="251930"/>
            <a:chExt cx="8271540" cy="5193293"/>
          </a:xfrm>
        </p:grpSpPr>
        <p:grpSp>
          <p:nvGrpSpPr>
            <p:cNvPr id="5" name="íṩḷîďè"/>
            <p:cNvGrpSpPr/>
            <p:nvPr/>
          </p:nvGrpSpPr>
          <p:grpSpPr>
            <a:xfrm>
              <a:off x="3932651" y="1634654"/>
              <a:ext cx="4107561" cy="3810569"/>
              <a:chOff x="3932651" y="1634654"/>
              <a:chExt cx="4107561" cy="3810569"/>
            </a:xfrm>
          </p:grpSpPr>
          <p:sp>
            <p:nvSpPr>
              <p:cNvPr id="18" name="i$ḻíďe"/>
              <p:cNvSpPr/>
              <p:nvPr/>
            </p:nvSpPr>
            <p:spPr bwMode="auto">
              <a:xfrm>
                <a:off x="4653399" y="4573936"/>
                <a:ext cx="416354" cy="8642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5423"/>
                    </a:moveTo>
                    <a:lnTo>
                      <a:pt x="12010" y="0"/>
                    </a:lnTo>
                    <a:lnTo>
                      <a:pt x="21600" y="13360"/>
                    </a:lnTo>
                    <a:lnTo>
                      <a:pt x="11612" y="21600"/>
                    </a:lnTo>
                    <a:lnTo>
                      <a:pt x="0" y="5423"/>
                    </a:lnTo>
                    <a:close/>
                    <a:moveTo>
                      <a:pt x="0" y="5423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liďê"/>
              <p:cNvSpPr/>
              <p:nvPr/>
            </p:nvSpPr>
            <p:spPr bwMode="auto">
              <a:xfrm>
                <a:off x="4744367" y="4098052"/>
                <a:ext cx="3295845" cy="1333174"/>
              </a:xfrm>
              <a:custGeom>
                <a:avLst/>
                <a:gdLst>
                  <a:gd name="T0" fmla="*/ 0 w 21598"/>
                  <a:gd name="T1" fmla="*/ 0 h 21600"/>
                  <a:gd name="T2" fmla="*/ 0 w 21598"/>
                  <a:gd name="T3" fmla="*/ 0 h 21600"/>
                  <a:gd name="T4" fmla="*/ 0 w 21598"/>
                  <a:gd name="T5" fmla="*/ 0 h 21600"/>
                  <a:gd name="T6" fmla="*/ 0 w 21598"/>
                  <a:gd name="T7" fmla="*/ 0 h 21600"/>
                  <a:gd name="T8" fmla="*/ 0 w 21598"/>
                  <a:gd name="T9" fmla="*/ 0 h 21600"/>
                  <a:gd name="T10" fmla="*/ 0 w 21598"/>
                  <a:gd name="T11" fmla="*/ 0 h 21600"/>
                  <a:gd name="T12" fmla="*/ 0 w 21598"/>
                  <a:gd name="T13" fmla="*/ 0 h 21600"/>
                  <a:gd name="T14" fmla="*/ 0 w 21598"/>
                  <a:gd name="T15" fmla="*/ 0 h 21600"/>
                  <a:gd name="T16" fmla="*/ 0 w 21598"/>
                  <a:gd name="T17" fmla="*/ 0 h 21600"/>
                  <a:gd name="T18" fmla="*/ 0 w 21598"/>
                  <a:gd name="T19" fmla="*/ 0 h 21600"/>
                  <a:gd name="T20" fmla="*/ 0 w 21598"/>
                  <a:gd name="T21" fmla="*/ 0 h 21600"/>
                  <a:gd name="T22" fmla="*/ 0 w 21598"/>
                  <a:gd name="T23" fmla="*/ 0 h 21600"/>
                  <a:gd name="T24" fmla="*/ 0 w 21598"/>
                  <a:gd name="T25" fmla="*/ 0 h 21600"/>
                  <a:gd name="T26" fmla="*/ 0 w 21598"/>
                  <a:gd name="T27" fmla="*/ 0 h 21600"/>
                  <a:gd name="T28" fmla="*/ 0 w 21598"/>
                  <a:gd name="T29" fmla="*/ 0 h 21600"/>
                  <a:gd name="T30" fmla="*/ 0 w 21598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598" h="21600">
                    <a:moveTo>
                      <a:pt x="20841" y="0"/>
                    </a:moveTo>
                    <a:cubicBezTo>
                      <a:pt x="21090" y="1245"/>
                      <a:pt x="21278" y="2503"/>
                      <a:pt x="21404" y="3756"/>
                    </a:cubicBezTo>
                    <a:cubicBezTo>
                      <a:pt x="21531" y="5008"/>
                      <a:pt x="21595" y="6256"/>
                      <a:pt x="21597" y="7481"/>
                    </a:cubicBezTo>
                    <a:cubicBezTo>
                      <a:pt x="21600" y="8704"/>
                      <a:pt x="21540" y="9906"/>
                      <a:pt x="21418" y="11066"/>
                    </a:cubicBezTo>
                    <a:cubicBezTo>
                      <a:pt x="21296" y="12225"/>
                      <a:pt x="21112" y="13345"/>
                      <a:pt x="20865" y="14403"/>
                    </a:cubicBezTo>
                    <a:cubicBezTo>
                      <a:pt x="20598" y="15546"/>
                      <a:pt x="20270" y="16568"/>
                      <a:pt x="19890" y="17457"/>
                    </a:cubicBezTo>
                    <a:cubicBezTo>
                      <a:pt x="19510" y="18346"/>
                      <a:pt x="19077" y="19103"/>
                      <a:pt x="18600" y="19717"/>
                    </a:cubicBezTo>
                    <a:cubicBezTo>
                      <a:pt x="18123" y="20330"/>
                      <a:pt x="17602" y="20801"/>
                      <a:pt x="17044" y="21118"/>
                    </a:cubicBezTo>
                    <a:cubicBezTo>
                      <a:pt x="16486" y="21436"/>
                      <a:pt x="15892" y="21600"/>
                      <a:pt x="15270" y="21600"/>
                    </a:cubicBezTo>
                    <a:lnTo>
                      <a:pt x="1426" y="21600"/>
                    </a:lnTo>
                    <a:lnTo>
                      <a:pt x="0" y="11366"/>
                    </a:lnTo>
                    <a:lnTo>
                      <a:pt x="2659" y="4641"/>
                    </a:lnTo>
                    <a:lnTo>
                      <a:pt x="12989" y="4641"/>
                    </a:lnTo>
                    <a:lnTo>
                      <a:pt x="18343" y="7593"/>
                    </a:lnTo>
                    <a:lnTo>
                      <a:pt x="20841" y="0"/>
                    </a:lnTo>
                    <a:close/>
                    <a:moveTo>
                      <a:pt x="20841" y="0"/>
                    </a:move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ḷïḍê"/>
              <p:cNvSpPr/>
              <p:nvPr/>
            </p:nvSpPr>
            <p:spPr bwMode="auto">
              <a:xfrm>
                <a:off x="5146726" y="4238018"/>
                <a:ext cx="1577947" cy="1469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011" y="0"/>
                    </a:lnTo>
                    <a:lnTo>
                      <a:pt x="19849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ḻiḓe"/>
              <p:cNvSpPr/>
              <p:nvPr/>
            </p:nvSpPr>
            <p:spPr bwMode="auto">
              <a:xfrm>
                <a:off x="6591719" y="4238018"/>
                <a:ext cx="944669" cy="3289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922" y="9704"/>
                    </a:moveTo>
                    <a:lnTo>
                      <a:pt x="0" y="0"/>
                    </a:lnTo>
                    <a:lnTo>
                      <a:pt x="15426" y="9825"/>
                    </a:lnTo>
                    <a:lnTo>
                      <a:pt x="21600" y="21600"/>
                    </a:lnTo>
                    <a:lnTo>
                      <a:pt x="2922" y="9704"/>
                    </a:lnTo>
                    <a:close/>
                    <a:moveTo>
                      <a:pt x="2922" y="9704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ṥļîḓê"/>
              <p:cNvSpPr/>
              <p:nvPr/>
            </p:nvSpPr>
            <p:spPr bwMode="auto">
              <a:xfrm>
                <a:off x="7270482" y="4007074"/>
                <a:ext cx="650772" cy="5668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8957" y="21600"/>
                    </a:moveTo>
                    <a:lnTo>
                      <a:pt x="0" y="14735"/>
                    </a:lnTo>
                    <a:lnTo>
                      <a:pt x="10443" y="0"/>
                    </a:lnTo>
                    <a:lnTo>
                      <a:pt x="21600" y="3757"/>
                    </a:lnTo>
                    <a:lnTo>
                      <a:pt x="8957" y="21600"/>
                    </a:lnTo>
                    <a:close/>
                    <a:moveTo>
                      <a:pt x="8957" y="21600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S1ïďe"/>
              <p:cNvSpPr/>
              <p:nvPr/>
            </p:nvSpPr>
            <p:spPr bwMode="auto">
              <a:xfrm>
                <a:off x="5192210" y="2110538"/>
                <a:ext cx="678762" cy="346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0860" y="7702"/>
                    </a:moveTo>
                    <a:lnTo>
                      <a:pt x="21600" y="21600"/>
                    </a:lnTo>
                    <a:lnTo>
                      <a:pt x="4372" y="15238"/>
                    </a:lnTo>
                    <a:lnTo>
                      <a:pt x="0" y="0"/>
                    </a:lnTo>
                    <a:lnTo>
                      <a:pt x="20860" y="7702"/>
                    </a:lnTo>
                    <a:close/>
                    <a:moveTo>
                      <a:pt x="20860" y="7702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$ḻîḋe"/>
              <p:cNvSpPr/>
              <p:nvPr/>
            </p:nvSpPr>
            <p:spPr bwMode="auto">
              <a:xfrm>
                <a:off x="3932651" y="2194517"/>
                <a:ext cx="2022292" cy="3250706"/>
              </a:xfrm>
              <a:custGeom>
                <a:avLst/>
                <a:gdLst>
                  <a:gd name="T0" fmla="*/ 0 w 21571"/>
                  <a:gd name="T1" fmla="*/ 0 h 21600"/>
                  <a:gd name="T2" fmla="*/ 0 w 21571"/>
                  <a:gd name="T3" fmla="*/ 0 h 21600"/>
                  <a:gd name="T4" fmla="*/ 0 w 21571"/>
                  <a:gd name="T5" fmla="*/ 0 h 21600"/>
                  <a:gd name="T6" fmla="*/ 0 w 21571"/>
                  <a:gd name="T7" fmla="*/ 0 h 21600"/>
                  <a:gd name="T8" fmla="*/ 0 w 21571"/>
                  <a:gd name="T9" fmla="*/ 0 h 21600"/>
                  <a:gd name="T10" fmla="*/ 0 w 21571"/>
                  <a:gd name="T11" fmla="*/ 0 h 21600"/>
                  <a:gd name="T12" fmla="*/ 0 w 21571"/>
                  <a:gd name="T13" fmla="*/ 0 h 21600"/>
                  <a:gd name="T14" fmla="*/ 0 w 21571"/>
                  <a:gd name="T15" fmla="*/ 0 h 21600"/>
                  <a:gd name="T16" fmla="*/ 0 w 21571"/>
                  <a:gd name="T17" fmla="*/ 0 h 21600"/>
                  <a:gd name="T18" fmla="*/ 0 w 21571"/>
                  <a:gd name="T19" fmla="*/ 0 h 21600"/>
                  <a:gd name="T20" fmla="*/ 0 w 21571"/>
                  <a:gd name="T21" fmla="*/ 0 h 21600"/>
                  <a:gd name="T22" fmla="*/ 0 w 21571"/>
                  <a:gd name="T23" fmla="*/ 0 h 21600"/>
                  <a:gd name="T24" fmla="*/ 0 w 21571"/>
                  <a:gd name="T25" fmla="*/ 0 h 21600"/>
                  <a:gd name="T26" fmla="*/ 0 w 21571"/>
                  <a:gd name="T27" fmla="*/ 0 h 21600"/>
                  <a:gd name="T28" fmla="*/ 0 w 21571"/>
                  <a:gd name="T29" fmla="*/ 0 h 21600"/>
                  <a:gd name="T30" fmla="*/ 0 w 21571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571" h="21600">
                    <a:moveTo>
                      <a:pt x="12991" y="0"/>
                    </a:moveTo>
                    <a:lnTo>
                      <a:pt x="19819" y="804"/>
                    </a:lnTo>
                    <a:lnTo>
                      <a:pt x="21571" y="4643"/>
                    </a:lnTo>
                    <a:lnTo>
                      <a:pt x="13036" y="13865"/>
                    </a:lnTo>
                    <a:lnTo>
                      <a:pt x="7671" y="17284"/>
                    </a:lnTo>
                    <a:lnTo>
                      <a:pt x="10056" y="21600"/>
                    </a:lnTo>
                    <a:cubicBezTo>
                      <a:pt x="9071" y="21589"/>
                      <a:pt x="8131" y="21515"/>
                      <a:pt x="7249" y="21380"/>
                    </a:cubicBezTo>
                    <a:cubicBezTo>
                      <a:pt x="6366" y="21245"/>
                      <a:pt x="5541" y="21050"/>
                      <a:pt x="4786" y="20799"/>
                    </a:cubicBezTo>
                    <a:cubicBezTo>
                      <a:pt x="4030" y="20547"/>
                      <a:pt x="3345" y="20240"/>
                      <a:pt x="2742" y="19880"/>
                    </a:cubicBezTo>
                    <a:cubicBezTo>
                      <a:pt x="2139" y="19521"/>
                      <a:pt x="1619" y="19109"/>
                      <a:pt x="1193" y="18650"/>
                    </a:cubicBezTo>
                    <a:cubicBezTo>
                      <a:pt x="759" y="18181"/>
                      <a:pt x="444" y="17683"/>
                      <a:pt x="247" y="17167"/>
                    </a:cubicBezTo>
                    <a:cubicBezTo>
                      <a:pt x="50" y="16650"/>
                      <a:pt x="-29" y="16115"/>
                      <a:pt x="10" y="15569"/>
                    </a:cubicBezTo>
                    <a:cubicBezTo>
                      <a:pt x="48" y="15024"/>
                      <a:pt x="204" y="14469"/>
                      <a:pt x="477" y="13914"/>
                    </a:cubicBezTo>
                    <a:cubicBezTo>
                      <a:pt x="751" y="13358"/>
                      <a:pt x="1141" y="12802"/>
                      <a:pt x="1647" y="12255"/>
                    </a:cubicBezTo>
                    <a:lnTo>
                      <a:pt x="12991" y="0"/>
                    </a:lnTo>
                    <a:close/>
                    <a:moveTo>
                      <a:pt x="12991" y="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ŝḷïḋé"/>
              <p:cNvSpPr/>
              <p:nvPr/>
            </p:nvSpPr>
            <p:spPr bwMode="auto">
              <a:xfrm>
                <a:off x="5157222" y="2894346"/>
                <a:ext cx="804718" cy="13856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483" y="0"/>
                    </a:moveTo>
                    <a:lnTo>
                      <a:pt x="21600" y="1767"/>
                    </a:lnTo>
                    <a:lnTo>
                      <a:pt x="3858" y="19605"/>
                    </a:lnTo>
                    <a:lnTo>
                      <a:pt x="0" y="21600"/>
                    </a:lnTo>
                    <a:lnTo>
                      <a:pt x="21483" y="0"/>
                    </a:lnTo>
                    <a:close/>
                    <a:moveTo>
                      <a:pt x="21483" y="0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şļíḍè"/>
              <p:cNvSpPr/>
              <p:nvPr/>
            </p:nvSpPr>
            <p:spPr bwMode="auto">
              <a:xfrm>
                <a:off x="4653399" y="4154038"/>
                <a:ext cx="647273" cy="6403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6800" y="4307"/>
                    </a:moveTo>
                    <a:lnTo>
                      <a:pt x="21600" y="0"/>
                    </a:lnTo>
                    <a:lnTo>
                      <a:pt x="7725" y="14281"/>
                    </a:lnTo>
                    <a:lnTo>
                      <a:pt x="0" y="21600"/>
                    </a:lnTo>
                    <a:lnTo>
                      <a:pt x="16800" y="4307"/>
                    </a:lnTo>
                    <a:close/>
                    <a:moveTo>
                      <a:pt x="16800" y="4307"/>
                    </a:moveTo>
                  </a:path>
                </a:pathLst>
              </a:custGeom>
              <a:solidFill>
                <a:srgbClr val="B619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şľïďè"/>
              <p:cNvSpPr/>
              <p:nvPr/>
            </p:nvSpPr>
            <p:spPr bwMode="auto">
              <a:xfrm>
                <a:off x="5192210" y="1634654"/>
                <a:ext cx="2687059" cy="285530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6371" y="0"/>
                    </a:moveTo>
                    <a:cubicBezTo>
                      <a:pt x="7026" y="0"/>
                      <a:pt x="7666" y="89"/>
                      <a:pt x="8281" y="262"/>
                    </a:cubicBezTo>
                    <a:cubicBezTo>
                      <a:pt x="8896" y="434"/>
                      <a:pt x="9488" y="691"/>
                      <a:pt x="10044" y="1024"/>
                    </a:cubicBezTo>
                    <a:cubicBezTo>
                      <a:pt x="10600" y="1358"/>
                      <a:pt x="11122" y="1770"/>
                      <a:pt x="11601" y="2254"/>
                    </a:cubicBezTo>
                    <a:cubicBezTo>
                      <a:pt x="12080" y="2737"/>
                      <a:pt x="12515" y="3293"/>
                      <a:pt x="12897" y="3915"/>
                    </a:cubicBezTo>
                    <a:lnTo>
                      <a:pt x="21600" y="18090"/>
                    </a:lnTo>
                    <a:lnTo>
                      <a:pt x="18629" y="21600"/>
                    </a:lnTo>
                    <a:lnTo>
                      <a:pt x="13362" y="20496"/>
                    </a:lnTo>
                    <a:lnTo>
                      <a:pt x="6933" y="10023"/>
                    </a:lnTo>
                    <a:lnTo>
                      <a:pt x="5294" y="4611"/>
                    </a:lnTo>
                    <a:lnTo>
                      <a:pt x="0" y="3670"/>
                    </a:lnTo>
                    <a:cubicBezTo>
                      <a:pt x="383" y="3086"/>
                      <a:pt x="814" y="2564"/>
                      <a:pt x="1285" y="2111"/>
                    </a:cubicBezTo>
                    <a:cubicBezTo>
                      <a:pt x="1757" y="1657"/>
                      <a:pt x="2268" y="1271"/>
                      <a:pt x="2810" y="959"/>
                    </a:cubicBezTo>
                    <a:cubicBezTo>
                      <a:pt x="3352" y="646"/>
                      <a:pt x="3926" y="406"/>
                      <a:pt x="4522" y="245"/>
                    </a:cubicBezTo>
                    <a:cubicBezTo>
                      <a:pt x="5119" y="83"/>
                      <a:pt x="5738" y="0"/>
                      <a:pt x="6371" y="0"/>
                    </a:cubicBezTo>
                    <a:close/>
                    <a:moveTo>
                      <a:pt x="6371" y="0"/>
                    </a:moveTo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îŝlíḋê"/>
              <p:cNvSpPr/>
              <p:nvPr/>
            </p:nvSpPr>
            <p:spPr bwMode="auto">
              <a:xfrm>
                <a:off x="6038913" y="2950333"/>
                <a:ext cx="811716" cy="13856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7571" y="19396"/>
                    </a:lnTo>
                    <a:lnTo>
                      <a:pt x="0" y="1558"/>
                    </a:lnTo>
                    <a:lnTo>
                      <a:pt x="323" y="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ṩľîde"/>
              <p:cNvSpPr/>
              <p:nvPr/>
            </p:nvSpPr>
            <p:spPr bwMode="auto">
              <a:xfrm>
                <a:off x="5849979" y="2250504"/>
                <a:ext cx="202929" cy="8153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8955"/>
                    </a:moveTo>
                    <a:lnTo>
                      <a:pt x="20313" y="21600"/>
                    </a:lnTo>
                    <a:lnTo>
                      <a:pt x="2475" y="5946"/>
                    </a:lnTo>
                    <a:lnTo>
                      <a:pt x="0" y="0"/>
                    </a:lnTo>
                    <a:lnTo>
                      <a:pt x="21600" y="18955"/>
                    </a:lnTo>
                    <a:close/>
                    <a:moveTo>
                      <a:pt x="21600" y="18955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6" name="Connector: Elbow 136"/>
            <p:cNvCxnSpPr>
              <a:cxnSpLocks/>
            </p:cNvCxnSpPr>
            <p:nvPr/>
          </p:nvCxnSpPr>
          <p:spPr>
            <a:xfrm rot="5400000" flipH="1" flipV="1">
              <a:off x="5638394" y="1131401"/>
              <a:ext cx="1707221" cy="19943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37"/>
            <p:cNvCxnSpPr>
              <a:cxnSpLocks/>
            </p:cNvCxnSpPr>
            <p:nvPr/>
          </p:nvCxnSpPr>
          <p:spPr>
            <a:xfrm rot="5400000" flipH="1" flipV="1">
              <a:off x="7628574" y="3893349"/>
              <a:ext cx="1227771" cy="491191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138"/>
            <p:cNvCxnSpPr>
              <a:cxnSpLocks/>
            </p:cNvCxnSpPr>
            <p:nvPr/>
          </p:nvCxnSpPr>
          <p:spPr>
            <a:xfrm rot="10800000">
              <a:off x="3330862" y="1924669"/>
              <a:ext cx="1548163" cy="80813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ŝlïdé"/>
            <p:cNvSpPr txBox="1"/>
            <p:nvPr/>
          </p:nvSpPr>
          <p:spPr>
            <a:xfrm>
              <a:off x="1649648" y="1816947"/>
              <a:ext cx="1368029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accent2"/>
                  </a:solidFill>
                </a:rPr>
                <a:t>App</a:t>
              </a:r>
              <a:r>
                <a:rPr lang="zh-CN" altLang="en-US" sz="1400" b="1" dirty="0">
                  <a:solidFill>
                    <a:schemeClr val="accent2"/>
                  </a:solidFill>
                </a:rPr>
                <a:t>应用程序</a:t>
              </a:r>
            </a:p>
          </p:txBody>
        </p:sp>
        <p:sp>
          <p:nvSpPr>
            <p:cNvPr id="14" name="íṩḷïḑé"/>
            <p:cNvSpPr txBox="1"/>
            <p:nvPr/>
          </p:nvSpPr>
          <p:spPr>
            <a:xfrm>
              <a:off x="6775955" y="251930"/>
              <a:ext cx="1368029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400" b="1" dirty="0"/>
                <a:t>微信小程序</a:t>
              </a:r>
            </a:p>
          </p:txBody>
        </p:sp>
        <p:sp>
          <p:nvSpPr>
            <p:cNvPr id="12" name="ïšḷîḓè"/>
            <p:cNvSpPr txBox="1"/>
            <p:nvPr/>
          </p:nvSpPr>
          <p:spPr>
            <a:xfrm>
              <a:off x="8553160" y="3400940"/>
              <a:ext cx="1368028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</a:rPr>
                <a:t>H5</a:t>
              </a:r>
              <a:r>
                <a:rPr lang="zh-CN" altLang="en-US" sz="1400" b="1" dirty="0">
                  <a:solidFill>
                    <a:schemeClr val="bg2">
                      <a:lumMod val="50000"/>
                    </a:schemeClr>
                  </a:solidFill>
                </a:rPr>
                <a:t>网页</a:t>
              </a:r>
            </a:p>
          </p:txBody>
        </p:sp>
      </p:grpSp>
      <p:sp>
        <p:nvSpPr>
          <p:cNvPr id="43" name="îṡ1îďe">
            <a:extLst>
              <a:ext uri="{FF2B5EF4-FFF2-40B4-BE49-F238E27FC236}">
                <a16:creationId xmlns:a16="http://schemas.microsoft.com/office/drawing/2014/main" id="{B6EECBB4-FD80-4BC1-BB9F-01822605EEEC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可供选择的系统方案</a:t>
            </a:r>
            <a:endParaRPr lang="en-US" altLang="zh-CN" b="1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5A75C6C-2230-40C7-831B-844B4A1D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2214762"/>
            <a:ext cx="3263128" cy="24436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F922FC0-DFE3-4408-A646-CF6AE0A9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95" y="453210"/>
            <a:ext cx="3653003" cy="277736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5604A49-0ABC-4694-9353-E56674231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18" y="3669542"/>
            <a:ext cx="3429795" cy="25802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C9B46-65D8-4CE1-80AC-016E64DD9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73" y="4475960"/>
            <a:ext cx="869362" cy="869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94DF7D-B514-46EB-9457-84665BCC6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96" y="2883686"/>
            <a:ext cx="752977" cy="7529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96079B-074B-40E7-A7B2-40E5AF463A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37" y="2827044"/>
            <a:ext cx="763280" cy="7632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51B17E-56F0-44D1-9D25-F723EA20D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0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68830A-103E-4DEB-8D47-0CBE8138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58" y="1184715"/>
            <a:ext cx="6866215" cy="44885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E32579-1535-4028-B3F5-23D9FA1D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05" y="862257"/>
            <a:ext cx="2004137" cy="12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686FD-023C-459C-A5FD-18A827F4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05" y="3298452"/>
            <a:ext cx="2004137" cy="12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ṡ1îďe">
            <a:extLst>
              <a:ext uri="{FF2B5EF4-FFF2-40B4-BE49-F238E27FC236}">
                <a16:creationId xmlns:a16="http://schemas.microsoft.com/office/drawing/2014/main" id="{ED8BC51E-746E-453F-B864-E06DAB199809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选择合理的系统方案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83A669-222C-4AE9-82EF-0138A517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6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E9004CD-B436-41A5-9C17-33BF512084B0}"/>
              </a:ext>
            </a:extLst>
          </p:cNvPr>
          <p:cNvSpPr txBox="1"/>
          <p:nvPr/>
        </p:nvSpPr>
        <p:spPr>
          <a:xfrm>
            <a:off x="304016" y="2913738"/>
            <a:ext cx="5741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方案</a:t>
            </a:r>
          </a:p>
          <a:p>
            <a:r>
              <a:rPr lang="zh-CN" altLang="en-US" sz="1600" dirty="0"/>
              <a:t>    Java+ SpringBoot + Mybatis + Vue + MySql +阿里云服务器</a:t>
            </a:r>
          </a:p>
          <a:p>
            <a:r>
              <a:rPr lang="zh-CN" altLang="en-US" sz="1600" dirty="0"/>
              <a:t>2. 缺点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Spring 框架与 Vue 框架都是第一次使用，对其中很多东西并不熟悉，需要花费大量的时间自学。</a:t>
            </a:r>
          </a:p>
          <a:p>
            <a:r>
              <a:rPr lang="zh-CN" altLang="en-US" sz="1600" dirty="0"/>
              <a:t>3. 优点</a:t>
            </a:r>
          </a:p>
          <a:p>
            <a:r>
              <a:rPr lang="zh-CN" altLang="en-US" sz="1600" dirty="0"/>
              <a:t>    Vue 与 Mybatis 均简单易学且最终基本能实现预期效果。</a:t>
            </a:r>
          </a:p>
          <a:p>
            <a:r>
              <a:rPr lang="zh-CN" altLang="en-US" sz="1600" dirty="0"/>
              <a:t>4. 存在问题</a:t>
            </a:r>
          </a:p>
          <a:p>
            <a:r>
              <a:rPr lang="zh-CN" altLang="en-US" sz="1600" dirty="0"/>
              <a:t>    因为第一次使用相应的工具与技术，开发进度缓慢。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DFE1CB7-28A7-475A-AC12-14646192483E}"/>
              </a:ext>
            </a:extLst>
          </p:cNvPr>
          <p:cNvSpPr txBox="1"/>
          <p:nvPr/>
        </p:nvSpPr>
        <p:spPr>
          <a:xfrm>
            <a:off x="6253562" y="2913738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方案</a:t>
            </a:r>
          </a:p>
          <a:p>
            <a:r>
              <a:rPr lang="zh-CN" altLang="en-US" sz="1600" dirty="0"/>
              <a:t>    Java+ SpringBoot + Redis + Bootstap + MySql + 阿里云服务器</a:t>
            </a:r>
          </a:p>
          <a:p>
            <a:r>
              <a:rPr lang="zh-CN" altLang="en-US" sz="1600" dirty="0"/>
              <a:t>2. 缺点</a:t>
            </a:r>
          </a:p>
          <a:p>
            <a:r>
              <a:rPr lang="zh-CN" altLang="en-US" sz="1600" dirty="0"/>
              <a:t>（1）同样需要花费大量的时间自学；</a:t>
            </a:r>
          </a:p>
          <a:p>
            <a:r>
              <a:rPr lang="zh-CN" altLang="en-US" sz="1600" dirty="0"/>
              <a:t>（2）对于我们小组来说环境搭建较难。</a:t>
            </a:r>
          </a:p>
          <a:p>
            <a:r>
              <a:rPr lang="zh-CN" altLang="en-US" sz="1600" dirty="0"/>
              <a:t>3. 优点</a:t>
            </a:r>
          </a:p>
          <a:p>
            <a:r>
              <a:rPr lang="zh-CN" altLang="en-US" sz="1600" dirty="0"/>
              <a:t>    Redis 响应快，BootStrap 能让界面更加美观。</a:t>
            </a:r>
          </a:p>
          <a:p>
            <a:r>
              <a:rPr lang="zh-CN" altLang="en-US" sz="1600" dirty="0"/>
              <a:t>4. 存在问题</a:t>
            </a:r>
          </a:p>
          <a:p>
            <a:r>
              <a:rPr lang="zh-CN" altLang="en-US" sz="1600" dirty="0"/>
              <a:t>    环境搭配困难且开发进度缓慢。</a:t>
            </a:r>
          </a:p>
        </p:txBody>
      </p:sp>
      <p:sp>
        <p:nvSpPr>
          <p:cNvPr id="40" name="AutoShape 2">
            <a:extLst>
              <a:ext uri="{FF2B5EF4-FFF2-40B4-BE49-F238E27FC236}">
                <a16:creationId xmlns:a16="http://schemas.microsoft.com/office/drawing/2014/main" id="{54E534F1-6648-4ED2-97F2-604BD0276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1225" y="34792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AutoShape 4">
            <a:extLst>
              <a:ext uri="{FF2B5EF4-FFF2-40B4-BE49-F238E27FC236}">
                <a16:creationId xmlns:a16="http://schemas.microsoft.com/office/drawing/2014/main" id="{4E5D5C6D-DD1B-4686-8FC4-CE31E037BE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3625" y="36316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îṡ1îďe">
            <a:extLst>
              <a:ext uri="{FF2B5EF4-FFF2-40B4-BE49-F238E27FC236}">
                <a16:creationId xmlns:a16="http://schemas.microsoft.com/office/drawing/2014/main" id="{5BCFEEC6-B46D-4487-B9F3-23A2E5BB9D02}"/>
              </a:ext>
            </a:extLst>
          </p:cNvPr>
          <p:cNvSpPr txBox="1"/>
          <p:nvPr/>
        </p:nvSpPr>
        <p:spPr bwMode="auto">
          <a:xfrm>
            <a:off x="2077046" y="2047338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具体实现方案</a:t>
            </a:r>
            <a:r>
              <a:rPr lang="en-US" altLang="zh-CN" sz="1600" b="1" dirty="0"/>
              <a:t>1</a:t>
            </a:r>
          </a:p>
        </p:txBody>
      </p:sp>
      <p:sp>
        <p:nvSpPr>
          <p:cNvPr id="45" name="îṡ1îďe">
            <a:extLst>
              <a:ext uri="{FF2B5EF4-FFF2-40B4-BE49-F238E27FC236}">
                <a16:creationId xmlns:a16="http://schemas.microsoft.com/office/drawing/2014/main" id="{19EDC930-7593-456F-9E56-6209882C8960}"/>
              </a:ext>
            </a:extLst>
          </p:cNvPr>
          <p:cNvSpPr txBox="1"/>
          <p:nvPr/>
        </p:nvSpPr>
        <p:spPr bwMode="auto">
          <a:xfrm>
            <a:off x="8202908" y="2071853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具体实现方案</a:t>
            </a:r>
            <a:r>
              <a:rPr lang="en-US" altLang="zh-CN" sz="1600" b="1" dirty="0"/>
              <a:t>2</a:t>
            </a:r>
          </a:p>
        </p:txBody>
      </p:sp>
      <p:sp>
        <p:nvSpPr>
          <p:cNvPr id="10" name="îṡ1îďe">
            <a:extLst>
              <a:ext uri="{FF2B5EF4-FFF2-40B4-BE49-F238E27FC236}">
                <a16:creationId xmlns:a16="http://schemas.microsoft.com/office/drawing/2014/main" id="{9788A583-46A8-4B8D-A56A-602DDECB05B1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可供选择的具体方案</a:t>
            </a:r>
            <a:endParaRPr lang="en-US" altLang="zh-CN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9D8CE7-FE31-40A5-A285-523914F6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637D87-997C-433A-A6AC-18C32606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6674"/>
            <a:ext cx="2619375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61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40E9B2D-91B1-477E-A96A-719C78F2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64" y="1580655"/>
            <a:ext cx="2458687" cy="32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7CF38B-4FCD-4914-AF6D-34400AC0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4" y="2035699"/>
            <a:ext cx="7734931" cy="2238881"/>
          </a:xfrm>
          <a:prstGeom prst="rect">
            <a:avLst/>
          </a:prstGeom>
        </p:spPr>
      </p:pic>
      <p:sp>
        <p:nvSpPr>
          <p:cNvPr id="5" name="îṡ1îďe">
            <a:extLst>
              <a:ext uri="{FF2B5EF4-FFF2-40B4-BE49-F238E27FC236}">
                <a16:creationId xmlns:a16="http://schemas.microsoft.com/office/drawing/2014/main" id="{913622D6-9A2E-4661-9DB5-BA618F4CAA09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选择合理的具体方案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E17B59-8565-4DA9-B0E2-38DDD0DD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2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简约工作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Text"/>
  <p:tag name="MH" val="20171106222338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4a8960-6304-4f4e-94b3-c7908b635fa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D626A"/>
      </a:accent1>
      <a:accent2>
        <a:srgbClr val="00A9E2"/>
      </a:accent2>
      <a:accent3>
        <a:srgbClr val="324E63"/>
      </a:accent3>
      <a:accent4>
        <a:srgbClr val="0C8896"/>
      </a:accent4>
      <a:accent5>
        <a:srgbClr val="10B6C8"/>
      </a:accent5>
      <a:accent6>
        <a:srgbClr val="595959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1549</Words>
  <Application>Microsoft Office PowerPoint</Application>
  <PresentationFormat>宽屏</PresentationFormat>
  <Paragraphs>278</Paragraphs>
  <Slides>36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等线</vt:lpstr>
      <vt:lpstr>等线 Light</vt:lpstr>
      <vt:lpstr>方正尚酷简体</vt:lpstr>
      <vt:lpstr>微软雅黑</vt:lpstr>
      <vt:lpstr>Arial</vt:lpstr>
      <vt:lpstr>Calibri</vt:lpstr>
      <vt:lpstr>Wingdings</vt:lpstr>
      <vt:lpstr>第一PPT，www.1ppt.com</vt:lpstr>
      <vt:lpstr>第一PPT，www.1ppt.com 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手绘简约工作总结PPT模板</dc:title>
  <dc:creator>第一PPT</dc:creator>
  <cp:keywords>www.1ppt.com</cp:keywords>
  <dc:description>www.1ppt.com</dc:description>
  <cp:lastModifiedBy>Anchovy</cp:lastModifiedBy>
  <cp:revision>92</cp:revision>
  <dcterms:created xsi:type="dcterms:W3CDTF">2017-11-23T03:32:34Z</dcterms:created>
  <dcterms:modified xsi:type="dcterms:W3CDTF">2020-12-08T02:24:36Z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